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7" r:id="rId3"/>
    <p:sldId id="275" r:id="rId4"/>
    <p:sldId id="273" r:id="rId5"/>
    <p:sldId id="274" r:id="rId6"/>
    <p:sldId id="27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88A"/>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1" d="100"/>
          <a:sy n="91" d="100"/>
        </p:scale>
        <p:origin x="48"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2/1/2023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5" Type="http://schemas.openxmlformats.org/officeDocument/2006/relationships/image" Target="../media/image21.pn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jp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2.jpg"/><Relationship Id="rId17" Type="http://schemas.openxmlformats.org/officeDocument/2006/relationships/image" Target="../media/image30.png"/><Relationship Id="rId2" Type="http://schemas.openxmlformats.org/officeDocument/2006/relationships/image" Target="../media/image22.png"/><Relationship Id="rId16"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1.jpg"/><Relationship Id="rId5" Type="http://schemas.openxmlformats.org/officeDocument/2006/relationships/image" Target="../media/image25.png"/><Relationship Id="rId15" Type="http://schemas.openxmlformats.org/officeDocument/2006/relationships/image" Target="../media/image17.jpg"/><Relationship Id="rId10" Type="http://schemas.openxmlformats.org/officeDocument/2006/relationships/image" Target="../media/image8.jp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pn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369999" y="435735"/>
            <a:ext cx="4701042" cy="2841485"/>
            <a:chOff x="500628" y="435735"/>
            <a:chExt cx="4701042" cy="2841485"/>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709131"/>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1A</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400110"/>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2000" b="1" i="1">
                            <a:solidFill>
                              <a:srgbClr val="16388A"/>
                            </a:solidFill>
                            <a:latin typeface="Cambria Math" panose="02040503050406030204" pitchFamily="18" charset="0"/>
                          </a:rPr>
                          <m:t>𝑯𝒚𝒃𝒓𝒊𝒅</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𝑰𝒎𝒂𝒈𝒆𝒔</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𝒊𝒏</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𝑷𝒚𝒕𝒉𝒐𝒏</m:t>
                        </m:r>
                      </m:oMath>
                    </m:oMathPara>
                  </a14:m>
                  <a:endParaRPr lang="en-US" altLang="zh-CN" sz="2000" b="1" kern="100" spc="300" dirty="0">
                    <a:solidFill>
                      <a:srgbClr val="16388A"/>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400110"/>
                </a:xfrm>
                <a:prstGeom prst="rect">
                  <a:avLst/>
                </a:prstGeom>
                <a:blipFill>
                  <a:blip r:embed="rId3"/>
                  <a:stretch>
                    <a:fillRect b="-16667"/>
                  </a:stretch>
                </a:blipFill>
              </p:spPr>
              <p:txBody>
                <a:bodyPr/>
                <a:lstStyle/>
                <a:p>
                  <a:r>
                    <a:rPr lang="en-US">
                      <a:noFill/>
                    </a:rPr>
                    <a:t> </a:t>
                  </a:r>
                </a:p>
              </p:txBody>
            </p:sp>
          </mc:Fallback>
        </mc:AlternateContent>
      </p:grpSp>
      <p:cxnSp>
        <p:nvCxnSpPr>
          <p:cNvPr id="27" name="Straight Connector 26">
            <a:extLst>
              <a:ext uri="{FF2B5EF4-FFF2-40B4-BE49-F238E27FC236}">
                <a16:creationId xmlns:a16="http://schemas.microsoft.com/office/drawing/2014/main" id="{683EED44-A760-D3EE-798C-72B165C98A8A}"/>
              </a:ext>
            </a:extLst>
          </p:cNvPr>
          <p:cNvCxnSpPr>
            <a:cxnSpLocks/>
          </p:cNvCxnSpPr>
          <p:nvPr/>
        </p:nvCxnSpPr>
        <p:spPr>
          <a:xfrm>
            <a:off x="5454650"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3" name="Rectangle à coins arrondis 19">
            <a:extLst>
              <a:ext uri="{FF2B5EF4-FFF2-40B4-BE49-F238E27FC236}">
                <a16:creationId xmlns:a16="http://schemas.microsoft.com/office/drawing/2014/main" id="{20325110-61F9-C684-2DCD-06D38968443F}"/>
              </a:ext>
            </a:extLst>
          </p:cNvPr>
          <p:cNvSpPr>
            <a:spLocks noChangeArrowheads="1"/>
          </p:cNvSpPr>
          <p:nvPr/>
        </p:nvSpPr>
        <p:spPr bwMode="auto">
          <a:xfrm>
            <a:off x="8174" y="3277220"/>
            <a:ext cx="5420882" cy="3376811"/>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Abstract-what I made:</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Coding with python and cv2;</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Visualizing a couple of images;</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Low pass filter, difference, and sharpened images;</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Implementing of two Gaussian filter with different σ;</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Histogram of those images (R, G, and B);</a:t>
            </a:r>
          </a:p>
          <a:p>
            <a:pPr algn="ctr">
              <a:lnSpc>
                <a:spcPct val="100000"/>
              </a:lnSpc>
              <a:spcBef>
                <a:spcPts val="1000"/>
              </a:spcBef>
              <a:buSzTx/>
              <a:buFont typeface="Wingdings" panose="05000000000000000000" pitchFamily="2" charset="2"/>
              <a:buChar char="v"/>
              <a:defRPr/>
            </a:pPr>
            <a:r>
              <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hybrid with different σ selection and images.</a:t>
            </a:r>
          </a:p>
          <a:p>
            <a:pPr algn="ctr">
              <a:lnSpc>
                <a:spcPct val="100000"/>
              </a:lnSpc>
              <a:spcBef>
                <a:spcPts val="1000"/>
              </a:spcBef>
              <a:buSzTx/>
              <a:buFont typeface="Wingdings" panose="05000000000000000000" pitchFamily="2" charset="2"/>
              <a:buChar char="v"/>
              <a:defRPr/>
            </a:pPr>
            <a:endParaRPr lang="en-US" altLang="zh-CN" sz="1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3E36C62D-0064-48F5-AA5F-F837F4A65535}"/>
              </a:ext>
            </a:extLst>
          </p:cNvPr>
          <p:cNvPicPr>
            <a:picLocks noChangeAspect="1"/>
          </p:cNvPicPr>
          <p:nvPr/>
        </p:nvPicPr>
        <p:blipFill>
          <a:blip r:embed="rId4"/>
          <a:stretch>
            <a:fillRect/>
          </a:stretch>
        </p:blipFill>
        <p:spPr>
          <a:xfrm>
            <a:off x="6737351" y="4905689"/>
            <a:ext cx="5343015" cy="1879493"/>
          </a:xfrm>
          <a:prstGeom prst="rect">
            <a:avLst/>
          </a:prstGeom>
          <a:ln w="19050">
            <a:solidFill>
              <a:srgbClr val="C00000"/>
            </a:solidFill>
            <a:prstDash val="sysDot"/>
          </a:ln>
        </p:spPr>
      </p:pic>
      <p:pic>
        <p:nvPicPr>
          <p:cNvPr id="5" name="Picture 4">
            <a:extLst>
              <a:ext uri="{FF2B5EF4-FFF2-40B4-BE49-F238E27FC236}">
                <a16:creationId xmlns:a16="http://schemas.microsoft.com/office/drawing/2014/main" id="{509C492E-AB79-4DF2-9078-74BC202FC435}"/>
              </a:ext>
            </a:extLst>
          </p:cNvPr>
          <p:cNvPicPr>
            <a:picLocks noChangeAspect="1"/>
          </p:cNvPicPr>
          <p:nvPr/>
        </p:nvPicPr>
        <p:blipFill>
          <a:blip r:embed="rId5"/>
          <a:stretch>
            <a:fillRect/>
          </a:stretch>
        </p:blipFill>
        <p:spPr>
          <a:xfrm>
            <a:off x="6741404" y="205891"/>
            <a:ext cx="5343015" cy="1811729"/>
          </a:xfrm>
          <a:prstGeom prst="rect">
            <a:avLst/>
          </a:prstGeom>
          <a:ln w="19050">
            <a:solidFill>
              <a:srgbClr val="C00000"/>
            </a:solidFill>
            <a:prstDash val="sysDot"/>
          </a:ln>
        </p:spPr>
      </p:pic>
      <p:sp>
        <p:nvSpPr>
          <p:cNvPr id="57" name="TextBox 56">
            <a:extLst>
              <a:ext uri="{FF2B5EF4-FFF2-40B4-BE49-F238E27FC236}">
                <a16:creationId xmlns:a16="http://schemas.microsoft.com/office/drawing/2014/main" id="{222C48E9-1CB5-4D92-849C-3695EE91C176}"/>
              </a:ext>
            </a:extLst>
          </p:cNvPr>
          <p:cNvSpPr txBox="1"/>
          <p:nvPr/>
        </p:nvSpPr>
        <p:spPr>
          <a:xfrm>
            <a:off x="5562420" y="251069"/>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1</a:t>
            </a:r>
            <a:endParaRPr lang="en-US" dirty="0"/>
          </a:p>
        </p:txBody>
      </p:sp>
      <p:sp>
        <p:nvSpPr>
          <p:cNvPr id="58" name="TextBox 57">
            <a:extLst>
              <a:ext uri="{FF2B5EF4-FFF2-40B4-BE49-F238E27FC236}">
                <a16:creationId xmlns:a16="http://schemas.microsoft.com/office/drawing/2014/main" id="{BA356A98-885C-459E-A103-C3A88D514616}"/>
              </a:ext>
            </a:extLst>
          </p:cNvPr>
          <p:cNvSpPr txBox="1"/>
          <p:nvPr/>
        </p:nvSpPr>
        <p:spPr>
          <a:xfrm>
            <a:off x="5562420" y="2308509"/>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2</a:t>
            </a:r>
            <a:endParaRPr lang="en-US" dirty="0"/>
          </a:p>
        </p:txBody>
      </p:sp>
      <p:sp>
        <p:nvSpPr>
          <p:cNvPr id="59" name="TextBox 58">
            <a:extLst>
              <a:ext uri="{FF2B5EF4-FFF2-40B4-BE49-F238E27FC236}">
                <a16:creationId xmlns:a16="http://schemas.microsoft.com/office/drawing/2014/main" id="{A1CEDD5B-DADB-4519-867D-1ED8571C7B1B}"/>
              </a:ext>
            </a:extLst>
          </p:cNvPr>
          <p:cNvSpPr txBox="1"/>
          <p:nvPr/>
        </p:nvSpPr>
        <p:spPr>
          <a:xfrm>
            <a:off x="5562420" y="5062001"/>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3</a:t>
            </a:r>
            <a:endParaRPr lang="en-US" dirty="0"/>
          </a:p>
        </p:txBody>
      </p:sp>
      <p:pic>
        <p:nvPicPr>
          <p:cNvPr id="85" name="Picture 84">
            <a:extLst>
              <a:ext uri="{FF2B5EF4-FFF2-40B4-BE49-F238E27FC236}">
                <a16:creationId xmlns:a16="http://schemas.microsoft.com/office/drawing/2014/main" id="{4AB1AFC1-A1B8-4D47-A492-330D1B3F5080}"/>
              </a:ext>
            </a:extLst>
          </p:cNvPr>
          <p:cNvPicPr>
            <a:picLocks noChangeAspect="1"/>
          </p:cNvPicPr>
          <p:nvPr/>
        </p:nvPicPr>
        <p:blipFill>
          <a:blip r:embed="rId6"/>
          <a:stretch>
            <a:fillRect/>
          </a:stretch>
        </p:blipFill>
        <p:spPr>
          <a:xfrm>
            <a:off x="6737351" y="2280554"/>
            <a:ext cx="5343013" cy="2420180"/>
          </a:xfrm>
          <a:prstGeom prst="rect">
            <a:avLst/>
          </a:prstGeom>
          <a:ln w="19050">
            <a:solidFill>
              <a:srgbClr val="C00000"/>
            </a:solidFill>
            <a:prstDash val="sysDot"/>
          </a:ln>
        </p:spPr>
      </p:pic>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B6C010-4C63-434D-BC34-4B281E4C7CD5}"/>
              </a:ext>
            </a:extLst>
          </p:cNvPr>
          <p:cNvSpPr txBox="1"/>
          <p:nvPr/>
        </p:nvSpPr>
        <p:spPr>
          <a:xfrm>
            <a:off x="315943" y="-22386"/>
            <a:ext cx="11079643"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 &amp; My Code</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EF7CA43C-1385-4B38-8522-E3BB86A493BD}"/>
              </a:ext>
            </a:extLst>
          </p:cNvPr>
          <p:cNvPicPr>
            <a:picLocks noChangeAspect="1"/>
          </p:cNvPicPr>
          <p:nvPr/>
        </p:nvPicPr>
        <p:blipFill>
          <a:blip r:embed="rId2"/>
          <a:stretch>
            <a:fillRect/>
          </a:stretch>
        </p:blipFill>
        <p:spPr>
          <a:xfrm>
            <a:off x="6646025" y="1045351"/>
            <a:ext cx="5486400" cy="5588000"/>
          </a:xfrm>
          <a:prstGeom prst="rect">
            <a:avLst/>
          </a:prstGeom>
        </p:spPr>
      </p:pic>
      <p:pic>
        <p:nvPicPr>
          <p:cNvPr id="5" name="Picture 4">
            <a:extLst>
              <a:ext uri="{FF2B5EF4-FFF2-40B4-BE49-F238E27FC236}">
                <a16:creationId xmlns:a16="http://schemas.microsoft.com/office/drawing/2014/main" id="{6EA55860-B155-4A70-8F86-69102195306C}"/>
              </a:ext>
            </a:extLst>
          </p:cNvPr>
          <p:cNvPicPr>
            <a:picLocks noChangeAspect="1"/>
          </p:cNvPicPr>
          <p:nvPr/>
        </p:nvPicPr>
        <p:blipFill>
          <a:blip r:embed="rId3"/>
          <a:stretch>
            <a:fillRect/>
          </a:stretch>
        </p:blipFill>
        <p:spPr>
          <a:xfrm>
            <a:off x="369364" y="2689453"/>
            <a:ext cx="5486400" cy="3943898"/>
          </a:xfrm>
          <a:prstGeom prst="rect">
            <a:avLst/>
          </a:prstGeom>
        </p:spPr>
      </p:pic>
      <p:sp>
        <p:nvSpPr>
          <p:cNvPr id="14" name="TextBox 13">
            <a:extLst>
              <a:ext uri="{FF2B5EF4-FFF2-40B4-BE49-F238E27FC236}">
                <a16:creationId xmlns:a16="http://schemas.microsoft.com/office/drawing/2014/main" id="{6BFFE0F9-4EBB-44A5-B312-E536E8241663}"/>
              </a:ext>
            </a:extLst>
          </p:cNvPr>
          <p:cNvSpPr txBox="1"/>
          <p:nvPr/>
        </p:nvSpPr>
        <p:spPr>
          <a:xfrm>
            <a:off x="315943" y="728562"/>
            <a:ext cx="5650517" cy="1815882"/>
          </a:xfrm>
          <a:prstGeom prst="rect">
            <a:avLst/>
          </a:prstGeom>
          <a:noFill/>
        </p:spPr>
        <p:txBody>
          <a:bodyPr wrap="square">
            <a:spAutoFit/>
          </a:bodyPr>
          <a:lstStyle/>
          <a:p>
            <a:pPr algn="just"/>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Here we get two input images. </a:t>
            </a:r>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We are going to implement low pass filter, show difference between original image and filtered image, and show sharpened image. </a:t>
            </a:r>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After that, RGB-channels histograms are drawn corresponding to all these input images and their varieties. </a:t>
            </a:r>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Then we need to compute and display hybrid images for two sigma values. </a:t>
            </a:r>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④</a:t>
            </a:r>
            <a:r>
              <a:rPr lang="zh-CN" alt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All those images are needed to visualize.</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E6B75EF2-1F17-45A2-AFB8-31B4C6643A52}"/>
              </a:ext>
            </a:extLst>
          </p:cNvPr>
          <p:cNvSpPr txBox="1"/>
          <p:nvPr/>
        </p:nvSpPr>
        <p:spPr>
          <a:xfrm>
            <a:off x="2651554" y="4728196"/>
            <a:ext cx="922020" cy="707886"/>
          </a:xfrm>
          <a:prstGeom prst="rect">
            <a:avLst/>
          </a:prstGeom>
          <a:noFill/>
        </p:spPr>
        <p:txBody>
          <a:bodyPr wrap="square">
            <a:spAutoFit/>
          </a:bodyPr>
          <a:lstStyle/>
          <a:p>
            <a:r>
              <a:rPr lang="zh-CN" altLang="en-US" sz="4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endParaRPr lang="en-US" sz="4000" dirty="0"/>
          </a:p>
        </p:txBody>
      </p:sp>
      <p:sp>
        <p:nvSpPr>
          <p:cNvPr id="16" name="TextBox 15">
            <a:extLst>
              <a:ext uri="{FF2B5EF4-FFF2-40B4-BE49-F238E27FC236}">
                <a16:creationId xmlns:a16="http://schemas.microsoft.com/office/drawing/2014/main" id="{36C83EC2-3375-4C00-AF68-4C09D9EEAB20}"/>
              </a:ext>
            </a:extLst>
          </p:cNvPr>
          <p:cNvSpPr txBox="1"/>
          <p:nvPr/>
        </p:nvSpPr>
        <p:spPr>
          <a:xfrm>
            <a:off x="4046014" y="5871196"/>
            <a:ext cx="922020" cy="707886"/>
          </a:xfrm>
          <a:prstGeom prst="rect">
            <a:avLst/>
          </a:prstGeom>
          <a:noFill/>
        </p:spPr>
        <p:txBody>
          <a:bodyPr wrap="square">
            <a:spAutoFit/>
          </a:bodyPr>
          <a:lstStyle/>
          <a:p>
            <a:r>
              <a:rPr lang="zh-CN" altLang="en-US" sz="4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endParaRPr lang="en-US" sz="4000" dirty="0"/>
          </a:p>
        </p:txBody>
      </p:sp>
      <p:sp>
        <p:nvSpPr>
          <p:cNvPr id="17" name="TextBox 16">
            <a:extLst>
              <a:ext uri="{FF2B5EF4-FFF2-40B4-BE49-F238E27FC236}">
                <a16:creationId xmlns:a16="http://schemas.microsoft.com/office/drawing/2014/main" id="{CA77C01F-E8EC-496A-8A64-B524F6FCCBE7}"/>
              </a:ext>
            </a:extLst>
          </p:cNvPr>
          <p:cNvSpPr txBox="1"/>
          <p:nvPr/>
        </p:nvSpPr>
        <p:spPr>
          <a:xfrm>
            <a:off x="9722914" y="1282560"/>
            <a:ext cx="922020" cy="707886"/>
          </a:xfrm>
          <a:prstGeom prst="rect">
            <a:avLst/>
          </a:prstGeom>
          <a:noFill/>
        </p:spPr>
        <p:txBody>
          <a:bodyPr wrap="square">
            <a:spAutoFit/>
          </a:bodyPr>
          <a:lstStyle/>
          <a:p>
            <a:r>
              <a:rPr lang="zh-CN" altLang="en-US" sz="4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sz="4000" dirty="0"/>
          </a:p>
        </p:txBody>
      </p:sp>
      <p:sp>
        <p:nvSpPr>
          <p:cNvPr id="18" name="TextBox 17">
            <a:extLst>
              <a:ext uri="{FF2B5EF4-FFF2-40B4-BE49-F238E27FC236}">
                <a16:creationId xmlns:a16="http://schemas.microsoft.com/office/drawing/2014/main" id="{588B5B96-AA76-4F3D-898A-53C4F08A4BEE}"/>
              </a:ext>
            </a:extLst>
          </p:cNvPr>
          <p:cNvSpPr txBox="1"/>
          <p:nvPr/>
        </p:nvSpPr>
        <p:spPr>
          <a:xfrm>
            <a:off x="10644934" y="3485408"/>
            <a:ext cx="922020" cy="707886"/>
          </a:xfrm>
          <a:prstGeom prst="rect">
            <a:avLst/>
          </a:prstGeom>
          <a:noFill/>
        </p:spPr>
        <p:txBody>
          <a:bodyPr wrap="square">
            <a:spAutoFit/>
          </a:bodyPr>
          <a:lstStyle/>
          <a:p>
            <a:r>
              <a:rPr lang="zh-CN" altLang="en-US" sz="4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④</a:t>
            </a:r>
            <a:endParaRPr lang="en-US" sz="4000" dirty="0"/>
          </a:p>
        </p:txBody>
      </p:sp>
    </p:spTree>
    <p:extLst>
      <p:ext uri="{BB962C8B-B14F-4D97-AF65-F5344CB8AC3E}">
        <p14:creationId xmlns:p14="http://schemas.microsoft.com/office/powerpoint/2010/main" val="240503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608532B0-F84B-4D65-B63A-352411D70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76" y="1644356"/>
            <a:ext cx="1745001" cy="1536452"/>
          </a:xfrm>
          <a:prstGeom prst="rect">
            <a:avLst/>
          </a:prstGeom>
        </p:spPr>
      </p:pic>
      <p:pic>
        <p:nvPicPr>
          <p:cNvPr id="55" name="Picture 54">
            <a:extLst>
              <a:ext uri="{FF2B5EF4-FFF2-40B4-BE49-F238E27FC236}">
                <a16:creationId xmlns:a16="http://schemas.microsoft.com/office/drawing/2014/main" id="{5590D45E-DB7C-4931-AFE4-EECEEBEC2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667" y="1644356"/>
            <a:ext cx="1745001" cy="1536452"/>
          </a:xfrm>
          <a:prstGeom prst="rect">
            <a:avLst/>
          </a:prstGeom>
        </p:spPr>
      </p:pic>
      <p:pic>
        <p:nvPicPr>
          <p:cNvPr id="57" name="Picture 56">
            <a:extLst>
              <a:ext uri="{FF2B5EF4-FFF2-40B4-BE49-F238E27FC236}">
                <a16:creationId xmlns:a16="http://schemas.microsoft.com/office/drawing/2014/main" id="{44371F64-CA95-4554-926D-BC22F424B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932" y="1644356"/>
            <a:ext cx="1745001" cy="1536452"/>
          </a:xfrm>
          <a:prstGeom prst="rect">
            <a:avLst/>
          </a:prstGeom>
        </p:spPr>
      </p:pic>
      <p:pic>
        <p:nvPicPr>
          <p:cNvPr id="67" name="Picture 66">
            <a:extLst>
              <a:ext uri="{FF2B5EF4-FFF2-40B4-BE49-F238E27FC236}">
                <a16:creationId xmlns:a16="http://schemas.microsoft.com/office/drawing/2014/main" id="{D21715D9-40DE-4F8A-A61B-19CAF4953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709" y="1644356"/>
            <a:ext cx="1745001" cy="1536452"/>
          </a:xfrm>
          <a:prstGeom prst="rect">
            <a:avLst/>
          </a:prstGeom>
        </p:spPr>
      </p:pic>
      <p:pic>
        <p:nvPicPr>
          <p:cNvPr id="69" name="Picture 68">
            <a:extLst>
              <a:ext uri="{FF2B5EF4-FFF2-40B4-BE49-F238E27FC236}">
                <a16:creationId xmlns:a16="http://schemas.microsoft.com/office/drawing/2014/main" id="{04DCCEF7-C9D3-4D62-AEF6-84717376E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8914" y="1644356"/>
            <a:ext cx="1745001" cy="1536452"/>
          </a:xfrm>
          <a:prstGeom prst="rect">
            <a:avLst/>
          </a:prstGeom>
        </p:spPr>
      </p:pic>
      <p:pic>
        <p:nvPicPr>
          <p:cNvPr id="71" name="Picture 70">
            <a:extLst>
              <a:ext uri="{FF2B5EF4-FFF2-40B4-BE49-F238E27FC236}">
                <a16:creationId xmlns:a16="http://schemas.microsoft.com/office/drawing/2014/main" id="{6C0AD2EA-FF3C-46AB-9857-37ADF7CB3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1527" y="1644357"/>
            <a:ext cx="1745001" cy="1536452"/>
          </a:xfrm>
          <a:prstGeom prst="rect">
            <a:avLst/>
          </a:prstGeom>
        </p:spPr>
      </p:pic>
      <p:pic>
        <p:nvPicPr>
          <p:cNvPr id="73" name="Picture 72">
            <a:extLst>
              <a:ext uri="{FF2B5EF4-FFF2-40B4-BE49-F238E27FC236}">
                <a16:creationId xmlns:a16="http://schemas.microsoft.com/office/drawing/2014/main" id="{3446C487-8412-4BA8-8EB2-4B85CA09AC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944" y="3429000"/>
            <a:ext cx="1745001" cy="1536452"/>
          </a:xfrm>
          <a:prstGeom prst="rect">
            <a:avLst/>
          </a:prstGeom>
        </p:spPr>
      </p:pic>
      <p:pic>
        <p:nvPicPr>
          <p:cNvPr id="83" name="Picture 82">
            <a:extLst>
              <a:ext uri="{FF2B5EF4-FFF2-40B4-BE49-F238E27FC236}">
                <a16:creationId xmlns:a16="http://schemas.microsoft.com/office/drawing/2014/main" id="{8518D391-11CD-460B-8745-84FFB0519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665" y="3429000"/>
            <a:ext cx="1745001" cy="1536452"/>
          </a:xfrm>
          <a:prstGeom prst="rect">
            <a:avLst/>
          </a:prstGeom>
        </p:spPr>
      </p:pic>
      <p:pic>
        <p:nvPicPr>
          <p:cNvPr id="85" name="Picture 84">
            <a:extLst>
              <a:ext uri="{FF2B5EF4-FFF2-40B4-BE49-F238E27FC236}">
                <a16:creationId xmlns:a16="http://schemas.microsoft.com/office/drawing/2014/main" id="{BF641211-8676-4EC6-BD7A-CB614BC309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0930" y="3429000"/>
            <a:ext cx="1745001" cy="1536452"/>
          </a:xfrm>
          <a:prstGeom prst="rect">
            <a:avLst/>
          </a:prstGeom>
        </p:spPr>
      </p:pic>
      <p:pic>
        <p:nvPicPr>
          <p:cNvPr id="87" name="Picture 86">
            <a:extLst>
              <a:ext uri="{FF2B5EF4-FFF2-40B4-BE49-F238E27FC236}">
                <a16:creationId xmlns:a16="http://schemas.microsoft.com/office/drawing/2014/main" id="{19886300-F031-49B7-87B0-555987FF1A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82709" y="3429000"/>
            <a:ext cx="1745001" cy="1536452"/>
          </a:xfrm>
          <a:prstGeom prst="rect">
            <a:avLst/>
          </a:prstGeom>
        </p:spPr>
      </p:pic>
      <p:pic>
        <p:nvPicPr>
          <p:cNvPr id="89" name="Picture 88">
            <a:extLst>
              <a:ext uri="{FF2B5EF4-FFF2-40B4-BE49-F238E27FC236}">
                <a16:creationId xmlns:a16="http://schemas.microsoft.com/office/drawing/2014/main" id="{77C8D52C-9FF3-4587-8716-60A380E620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8915" y="3429000"/>
            <a:ext cx="1745001" cy="1536452"/>
          </a:xfrm>
          <a:prstGeom prst="rect">
            <a:avLst/>
          </a:prstGeom>
        </p:spPr>
      </p:pic>
      <p:pic>
        <p:nvPicPr>
          <p:cNvPr id="90" name="Picture 89">
            <a:extLst>
              <a:ext uri="{FF2B5EF4-FFF2-40B4-BE49-F238E27FC236}">
                <a16:creationId xmlns:a16="http://schemas.microsoft.com/office/drawing/2014/main" id="{49D36C54-57F0-46D4-B0FA-9EA97FC37E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52359" y="3429000"/>
            <a:ext cx="1745001" cy="1536452"/>
          </a:xfrm>
          <a:prstGeom prst="rect">
            <a:avLst/>
          </a:prstGeom>
        </p:spPr>
      </p:pic>
      <p:sp>
        <p:nvSpPr>
          <p:cNvPr id="15" name="TextBox 14">
            <a:extLst>
              <a:ext uri="{FF2B5EF4-FFF2-40B4-BE49-F238E27FC236}">
                <a16:creationId xmlns:a16="http://schemas.microsoft.com/office/drawing/2014/main" id="{AE0F84E0-2C8F-46A6-A837-5F04D710B315}"/>
              </a:ext>
            </a:extLst>
          </p:cNvPr>
          <p:cNvSpPr txBox="1"/>
          <p:nvPr/>
        </p:nvSpPr>
        <p:spPr>
          <a:xfrm>
            <a:off x="315943" y="-22386"/>
            <a:ext cx="11079643" cy="919739"/>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1.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For both input images, generate and display: (a) low pass filtered (smooth) image; (b) difference between 	    original image and smooth image; (c) sharpened image.</a:t>
            </a:r>
            <a:endPar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971E23B1-9044-4B27-8D85-4FC081313677}"/>
              </a:ext>
            </a:extLst>
          </p:cNvPr>
          <p:cNvSpPr txBox="1"/>
          <p:nvPr/>
        </p:nvSpPr>
        <p:spPr>
          <a:xfrm>
            <a:off x="530571" y="1132177"/>
            <a:ext cx="1315746"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Original Image</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56071444-5EE6-44DA-A30A-9BEAB1F27970}"/>
              </a:ext>
            </a:extLst>
          </p:cNvPr>
          <p:cNvSpPr txBox="1"/>
          <p:nvPr/>
        </p:nvSpPr>
        <p:spPr>
          <a:xfrm>
            <a:off x="2453541" y="1132177"/>
            <a:ext cx="1315746"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Low pass, σ=1</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DADC9CF8-2FA0-41BF-BF2F-D801A0C633A3}"/>
              </a:ext>
            </a:extLst>
          </p:cNvPr>
          <p:cNvSpPr txBox="1"/>
          <p:nvPr/>
        </p:nvSpPr>
        <p:spPr>
          <a:xfrm>
            <a:off x="4366154" y="1132177"/>
            <a:ext cx="1315746"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Low pass, σ=2</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9E3FB55E-D68E-45CE-A63D-64AF83D0A3AC}"/>
              </a:ext>
            </a:extLst>
          </p:cNvPr>
          <p:cNvSpPr txBox="1"/>
          <p:nvPr/>
        </p:nvSpPr>
        <p:spPr>
          <a:xfrm>
            <a:off x="6278767" y="1132177"/>
            <a:ext cx="1315746"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Difference, σ=1</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A0D9A0AC-E98F-4D13-A450-4B7B7E9FDAB4}"/>
              </a:ext>
            </a:extLst>
          </p:cNvPr>
          <p:cNvSpPr txBox="1"/>
          <p:nvPr/>
        </p:nvSpPr>
        <p:spPr>
          <a:xfrm>
            <a:off x="8185557" y="1132177"/>
            <a:ext cx="1315746"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Difference, σ=2</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6D284D89-76FC-4CF3-80F7-118BD2DADDE7}"/>
              </a:ext>
            </a:extLst>
          </p:cNvPr>
          <p:cNvSpPr txBox="1"/>
          <p:nvPr/>
        </p:nvSpPr>
        <p:spPr>
          <a:xfrm>
            <a:off x="9977969" y="1132177"/>
            <a:ext cx="1554480"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Sharpened Image</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05D5F716-5A42-47BC-B164-50DF4C577A3A}"/>
              </a:ext>
            </a:extLst>
          </p:cNvPr>
          <p:cNvPicPr>
            <a:picLocks noChangeAspect="1"/>
          </p:cNvPicPr>
          <p:nvPr/>
        </p:nvPicPr>
        <p:blipFill>
          <a:blip r:embed="rId13">
            <a:grayscl/>
          </a:blip>
          <a:stretch>
            <a:fillRect/>
          </a:stretch>
        </p:blipFill>
        <p:spPr>
          <a:xfrm>
            <a:off x="5796070" y="5425552"/>
            <a:ext cx="2657846" cy="1362265"/>
          </a:xfrm>
          <a:prstGeom prst="rect">
            <a:avLst/>
          </a:prstGeom>
        </p:spPr>
      </p:pic>
      <p:pic>
        <p:nvPicPr>
          <p:cNvPr id="6" name="Picture 5">
            <a:extLst>
              <a:ext uri="{FF2B5EF4-FFF2-40B4-BE49-F238E27FC236}">
                <a16:creationId xmlns:a16="http://schemas.microsoft.com/office/drawing/2014/main" id="{AB31F38D-4DC9-4332-A46D-74BDD78E4FFF}"/>
              </a:ext>
            </a:extLst>
          </p:cNvPr>
          <p:cNvPicPr>
            <a:picLocks noChangeAspect="1"/>
          </p:cNvPicPr>
          <p:nvPr/>
        </p:nvPicPr>
        <p:blipFill>
          <a:blip r:embed="rId14">
            <a:grayscl/>
          </a:blip>
          <a:stretch>
            <a:fillRect/>
          </a:stretch>
        </p:blipFill>
        <p:spPr>
          <a:xfrm>
            <a:off x="8961150" y="5425551"/>
            <a:ext cx="2666560" cy="1362264"/>
          </a:xfrm>
          <a:prstGeom prst="rect">
            <a:avLst/>
          </a:prstGeom>
        </p:spPr>
      </p:pic>
      <p:sp>
        <p:nvSpPr>
          <p:cNvPr id="35" name="TextBox 34">
            <a:extLst>
              <a:ext uri="{FF2B5EF4-FFF2-40B4-BE49-F238E27FC236}">
                <a16:creationId xmlns:a16="http://schemas.microsoft.com/office/drawing/2014/main" id="{56C5CDB1-9141-4220-BC97-D88EDD14EFD2}"/>
              </a:ext>
            </a:extLst>
          </p:cNvPr>
          <p:cNvSpPr txBox="1"/>
          <p:nvPr/>
        </p:nvSpPr>
        <p:spPr>
          <a:xfrm>
            <a:off x="6041528" y="5043459"/>
            <a:ext cx="2169970"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Gaussian Kernel, σ=1</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37" name="TextBox 36">
            <a:extLst>
              <a:ext uri="{FF2B5EF4-FFF2-40B4-BE49-F238E27FC236}">
                <a16:creationId xmlns:a16="http://schemas.microsoft.com/office/drawing/2014/main" id="{67CEC2E0-F29E-4E7E-96E8-B40928461495}"/>
              </a:ext>
            </a:extLst>
          </p:cNvPr>
          <p:cNvSpPr txBox="1"/>
          <p:nvPr/>
        </p:nvSpPr>
        <p:spPr>
          <a:xfrm>
            <a:off x="9203568" y="5043459"/>
            <a:ext cx="2169970" cy="382092"/>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Gaussian Kernel, σ=2</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1D187A9F-38A0-4D43-8A8F-358B1845CA5D}"/>
              </a:ext>
            </a:extLst>
          </p:cNvPr>
          <p:cNvPicPr>
            <a:picLocks noChangeAspect="1"/>
          </p:cNvPicPr>
          <p:nvPr/>
        </p:nvPicPr>
        <p:blipFill>
          <a:blip r:embed="rId15"/>
          <a:stretch>
            <a:fillRect/>
          </a:stretch>
        </p:blipFill>
        <p:spPr>
          <a:xfrm>
            <a:off x="311723" y="5175535"/>
            <a:ext cx="3103281" cy="1612280"/>
          </a:xfrm>
          <a:prstGeom prst="rect">
            <a:avLst/>
          </a:prstGeom>
        </p:spPr>
      </p:pic>
      <p:sp>
        <p:nvSpPr>
          <p:cNvPr id="41" name="TextBox 40">
            <a:extLst>
              <a:ext uri="{FF2B5EF4-FFF2-40B4-BE49-F238E27FC236}">
                <a16:creationId xmlns:a16="http://schemas.microsoft.com/office/drawing/2014/main" id="{247E26EC-5AE1-42C2-B7E3-92150AD87FF2}"/>
              </a:ext>
            </a:extLst>
          </p:cNvPr>
          <p:cNvSpPr txBox="1"/>
          <p:nvPr/>
        </p:nvSpPr>
        <p:spPr>
          <a:xfrm>
            <a:off x="3372483" y="5629046"/>
            <a:ext cx="2169970" cy="705258"/>
          </a:xfrm>
          <a:prstGeom prst="rect">
            <a:avLst/>
          </a:prstGeom>
          <a:noFill/>
        </p:spPr>
        <p:txBody>
          <a:bodyPr wrap="square">
            <a:spAutoFit/>
          </a:bodyPr>
          <a:lstStyle/>
          <a:p>
            <a:pPr marL="0" indent="0" algn="ctr">
              <a:lnSpc>
                <a:spcPct val="150000"/>
              </a:lnSpc>
              <a:spcBef>
                <a:spcPts val="1000"/>
              </a:spcBef>
              <a:buSzTx/>
              <a:buNone/>
              <a:defRPr/>
            </a:pPr>
            <a:r>
              <a:rPr lang="en-US" altLang="zh-CN" sz="1400" kern="100" dirty="0">
                <a:solidFill>
                  <a:srgbClr val="212121"/>
                </a:solidFill>
                <a:latin typeface="3ds"/>
                <a:ea typeface="华文新魏" panose="02010800040101010101" pitchFamily="2" charset="-122"/>
                <a:cs typeface="Times New Roman" panose="02020603050405020304" pitchFamily="18" charset="0"/>
              </a:rPr>
              <a:t>Corresponding code for generating these images</a:t>
            </a:r>
            <a:endParaRPr lang="en-US" altLang="zh-CN" sz="2000" kern="100" dirty="0">
              <a:solidFill>
                <a:schemeClr val="tx1"/>
              </a:solidFill>
              <a:latin typeface="3ds"/>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52133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FED2281-3F53-4937-AFA8-C0D3F0918E96}"/>
              </a:ext>
            </a:extLst>
          </p:cNvPr>
          <p:cNvSpPr txBox="1"/>
          <p:nvPr/>
        </p:nvSpPr>
        <p:spPr>
          <a:xfrm>
            <a:off x="315943" y="-22386"/>
            <a:ext cx="7311677" cy="919739"/>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2.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For both input images and their smooth and sharpened versions,    	   compute and plot red, green, blue channel histograms.</a:t>
            </a:r>
          </a:p>
        </p:txBody>
      </p:sp>
      <p:grpSp>
        <p:nvGrpSpPr>
          <p:cNvPr id="56" name="Group 55">
            <a:extLst>
              <a:ext uri="{FF2B5EF4-FFF2-40B4-BE49-F238E27FC236}">
                <a16:creationId xmlns:a16="http://schemas.microsoft.com/office/drawing/2014/main" id="{3020824E-48DC-48BC-9C8E-CADE07E99231}"/>
              </a:ext>
            </a:extLst>
          </p:cNvPr>
          <p:cNvGrpSpPr/>
          <p:nvPr/>
        </p:nvGrpSpPr>
        <p:grpSpPr>
          <a:xfrm>
            <a:off x="920298" y="1735196"/>
            <a:ext cx="10499796" cy="4757166"/>
            <a:chOff x="920298" y="1735196"/>
            <a:chExt cx="10499796" cy="4757166"/>
          </a:xfrm>
        </p:grpSpPr>
        <p:pic>
          <p:nvPicPr>
            <p:cNvPr id="5" name="Picture 4">
              <a:extLst>
                <a:ext uri="{FF2B5EF4-FFF2-40B4-BE49-F238E27FC236}">
                  <a16:creationId xmlns:a16="http://schemas.microsoft.com/office/drawing/2014/main" id="{7CDB05AC-5845-40EF-AA64-84461E95D157}"/>
                </a:ext>
              </a:extLst>
            </p:cNvPr>
            <p:cNvPicPr>
              <a:picLocks noChangeAspect="1"/>
            </p:cNvPicPr>
            <p:nvPr/>
          </p:nvPicPr>
          <p:blipFill rotWithShape="1">
            <a:blip r:embed="rId2"/>
            <a:srcRect l="4010" t="13139" r="6288" b="9517"/>
            <a:stretch/>
          </p:blipFill>
          <p:spPr>
            <a:xfrm>
              <a:off x="920298" y="2401407"/>
              <a:ext cx="2276400" cy="1657087"/>
            </a:xfrm>
            <a:prstGeom prst="rect">
              <a:avLst/>
            </a:prstGeom>
          </p:spPr>
        </p:pic>
        <p:pic>
          <p:nvPicPr>
            <p:cNvPr id="7" name="Picture 6">
              <a:extLst>
                <a:ext uri="{FF2B5EF4-FFF2-40B4-BE49-F238E27FC236}">
                  <a16:creationId xmlns:a16="http://schemas.microsoft.com/office/drawing/2014/main" id="{B6A1D363-2D82-49B0-B440-566423A4F7E8}"/>
                </a:ext>
              </a:extLst>
            </p:cNvPr>
            <p:cNvPicPr>
              <a:picLocks noChangeAspect="1"/>
            </p:cNvPicPr>
            <p:nvPr/>
          </p:nvPicPr>
          <p:blipFill rotWithShape="1">
            <a:blip r:embed="rId3"/>
            <a:srcRect l="4215" t="13139" r="6086" b="9518"/>
            <a:stretch/>
          </p:blipFill>
          <p:spPr>
            <a:xfrm>
              <a:off x="920298" y="4835275"/>
              <a:ext cx="2276400" cy="1657087"/>
            </a:xfrm>
            <a:prstGeom prst="rect">
              <a:avLst/>
            </a:prstGeom>
          </p:spPr>
        </p:pic>
        <p:pic>
          <p:nvPicPr>
            <p:cNvPr id="9" name="Picture 8">
              <a:extLst>
                <a:ext uri="{FF2B5EF4-FFF2-40B4-BE49-F238E27FC236}">
                  <a16:creationId xmlns:a16="http://schemas.microsoft.com/office/drawing/2014/main" id="{E79B1251-8F38-4FB1-9204-19E07910646C}"/>
                </a:ext>
              </a:extLst>
            </p:cNvPr>
            <p:cNvPicPr>
              <a:picLocks noChangeAspect="1"/>
            </p:cNvPicPr>
            <p:nvPr/>
          </p:nvPicPr>
          <p:blipFill rotWithShape="1">
            <a:blip r:embed="rId4"/>
            <a:srcRect l="4622" t="13139" r="5678" b="9517"/>
            <a:stretch/>
          </p:blipFill>
          <p:spPr>
            <a:xfrm>
              <a:off x="6402562" y="2401406"/>
              <a:ext cx="2276400" cy="1657087"/>
            </a:xfrm>
            <a:prstGeom prst="rect">
              <a:avLst/>
            </a:prstGeom>
          </p:spPr>
        </p:pic>
        <p:pic>
          <p:nvPicPr>
            <p:cNvPr id="11" name="Picture 10">
              <a:extLst>
                <a:ext uri="{FF2B5EF4-FFF2-40B4-BE49-F238E27FC236}">
                  <a16:creationId xmlns:a16="http://schemas.microsoft.com/office/drawing/2014/main" id="{1DB6527E-AC01-4799-93C4-DCEC20DA61FD}"/>
                </a:ext>
              </a:extLst>
            </p:cNvPr>
            <p:cNvPicPr>
              <a:picLocks noChangeAspect="1"/>
            </p:cNvPicPr>
            <p:nvPr/>
          </p:nvPicPr>
          <p:blipFill rotWithShape="1">
            <a:blip r:embed="rId5"/>
            <a:srcRect l="4622" t="12012" r="5678" b="10644"/>
            <a:stretch/>
          </p:blipFill>
          <p:spPr>
            <a:xfrm>
              <a:off x="9143694" y="4832473"/>
              <a:ext cx="2276400" cy="1657087"/>
            </a:xfrm>
            <a:prstGeom prst="rect">
              <a:avLst/>
            </a:prstGeom>
          </p:spPr>
        </p:pic>
        <p:pic>
          <p:nvPicPr>
            <p:cNvPr id="13" name="Picture 12">
              <a:extLst>
                <a:ext uri="{FF2B5EF4-FFF2-40B4-BE49-F238E27FC236}">
                  <a16:creationId xmlns:a16="http://schemas.microsoft.com/office/drawing/2014/main" id="{92296A69-5BDC-4061-AF44-AB30FB810881}"/>
                </a:ext>
              </a:extLst>
            </p:cNvPr>
            <p:cNvPicPr>
              <a:picLocks noChangeAspect="1"/>
            </p:cNvPicPr>
            <p:nvPr/>
          </p:nvPicPr>
          <p:blipFill rotWithShape="1">
            <a:blip r:embed="rId6"/>
            <a:srcRect l="4418" t="12012" r="5882" b="10644"/>
            <a:stretch/>
          </p:blipFill>
          <p:spPr>
            <a:xfrm>
              <a:off x="9143693" y="2397839"/>
              <a:ext cx="2276401" cy="1657087"/>
            </a:xfrm>
            <a:prstGeom prst="rect">
              <a:avLst/>
            </a:prstGeom>
          </p:spPr>
        </p:pic>
        <p:pic>
          <p:nvPicPr>
            <p:cNvPr id="15" name="Picture 14">
              <a:extLst>
                <a:ext uri="{FF2B5EF4-FFF2-40B4-BE49-F238E27FC236}">
                  <a16:creationId xmlns:a16="http://schemas.microsoft.com/office/drawing/2014/main" id="{F88CECE8-39C3-4208-929C-D9099366B709}"/>
                </a:ext>
              </a:extLst>
            </p:cNvPr>
            <p:cNvPicPr>
              <a:picLocks noChangeAspect="1"/>
            </p:cNvPicPr>
            <p:nvPr/>
          </p:nvPicPr>
          <p:blipFill rotWithShape="1">
            <a:blip r:embed="rId7"/>
            <a:srcRect l="4215" t="12012" r="6086" b="10644"/>
            <a:stretch/>
          </p:blipFill>
          <p:spPr>
            <a:xfrm>
              <a:off x="6402562" y="4832474"/>
              <a:ext cx="2276400" cy="1657087"/>
            </a:xfrm>
            <a:prstGeom prst="rect">
              <a:avLst/>
            </a:prstGeom>
          </p:spPr>
        </p:pic>
        <p:pic>
          <p:nvPicPr>
            <p:cNvPr id="17" name="Picture 16">
              <a:extLst>
                <a:ext uri="{FF2B5EF4-FFF2-40B4-BE49-F238E27FC236}">
                  <a16:creationId xmlns:a16="http://schemas.microsoft.com/office/drawing/2014/main" id="{AF797005-FDBA-4297-BF27-C4BF33887A5D}"/>
                </a:ext>
              </a:extLst>
            </p:cNvPr>
            <p:cNvPicPr>
              <a:picLocks noChangeAspect="1"/>
            </p:cNvPicPr>
            <p:nvPr/>
          </p:nvPicPr>
          <p:blipFill rotWithShape="1">
            <a:blip r:embed="rId8"/>
            <a:srcRect l="4010" t="12012" r="6288" b="10644"/>
            <a:stretch/>
          </p:blipFill>
          <p:spPr>
            <a:xfrm>
              <a:off x="3661430" y="4832474"/>
              <a:ext cx="2276400" cy="1657087"/>
            </a:xfrm>
            <a:prstGeom prst="rect">
              <a:avLst/>
            </a:prstGeom>
          </p:spPr>
        </p:pic>
        <p:pic>
          <p:nvPicPr>
            <p:cNvPr id="19" name="Picture 18">
              <a:extLst>
                <a:ext uri="{FF2B5EF4-FFF2-40B4-BE49-F238E27FC236}">
                  <a16:creationId xmlns:a16="http://schemas.microsoft.com/office/drawing/2014/main" id="{0722505E-D64B-4C09-B0F6-8A717A9700A2}"/>
                </a:ext>
              </a:extLst>
            </p:cNvPr>
            <p:cNvPicPr>
              <a:picLocks noChangeAspect="1"/>
            </p:cNvPicPr>
            <p:nvPr/>
          </p:nvPicPr>
          <p:blipFill rotWithShape="1">
            <a:blip r:embed="rId9"/>
            <a:srcRect l="4418" t="13138" r="5882" b="9517"/>
            <a:stretch/>
          </p:blipFill>
          <p:spPr>
            <a:xfrm>
              <a:off x="3661430" y="2401407"/>
              <a:ext cx="2276400" cy="1657088"/>
            </a:xfrm>
            <a:prstGeom prst="rect">
              <a:avLst/>
            </a:prstGeom>
          </p:spPr>
        </p:pic>
        <p:pic>
          <p:nvPicPr>
            <p:cNvPr id="39" name="Picture 38">
              <a:extLst>
                <a:ext uri="{FF2B5EF4-FFF2-40B4-BE49-F238E27FC236}">
                  <a16:creationId xmlns:a16="http://schemas.microsoft.com/office/drawing/2014/main" id="{EACBB35E-509D-477E-AE54-6B336EC1F6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4529" y="1845146"/>
              <a:ext cx="623109" cy="548640"/>
            </a:xfrm>
            <a:prstGeom prst="rect">
              <a:avLst/>
            </a:prstGeom>
          </p:spPr>
        </p:pic>
        <p:pic>
          <p:nvPicPr>
            <p:cNvPr id="40" name="Picture 39">
              <a:extLst>
                <a:ext uri="{FF2B5EF4-FFF2-40B4-BE49-F238E27FC236}">
                  <a16:creationId xmlns:a16="http://schemas.microsoft.com/office/drawing/2014/main" id="{B25D6131-DA06-401D-934A-1D02BA3030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1865" y="1841579"/>
              <a:ext cx="623109" cy="548640"/>
            </a:xfrm>
            <a:prstGeom prst="rect">
              <a:avLst/>
            </a:prstGeom>
          </p:spPr>
        </p:pic>
        <p:pic>
          <p:nvPicPr>
            <p:cNvPr id="41" name="Picture 40">
              <a:extLst>
                <a:ext uri="{FF2B5EF4-FFF2-40B4-BE49-F238E27FC236}">
                  <a16:creationId xmlns:a16="http://schemas.microsoft.com/office/drawing/2014/main" id="{1B7D64B2-B92F-41AD-938B-424F1F8BC9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20880" y="1845146"/>
              <a:ext cx="623109" cy="548640"/>
            </a:xfrm>
            <a:prstGeom prst="rect">
              <a:avLst/>
            </a:prstGeom>
          </p:spPr>
        </p:pic>
        <p:pic>
          <p:nvPicPr>
            <p:cNvPr id="42" name="Picture 41">
              <a:extLst>
                <a:ext uri="{FF2B5EF4-FFF2-40B4-BE49-F238E27FC236}">
                  <a16:creationId xmlns:a16="http://schemas.microsoft.com/office/drawing/2014/main" id="{CB713122-16AB-48D2-B99E-726C9809A4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65052" y="1841579"/>
              <a:ext cx="623109" cy="548640"/>
            </a:xfrm>
            <a:prstGeom prst="rect">
              <a:avLst/>
            </a:prstGeom>
          </p:spPr>
        </p:pic>
        <p:pic>
          <p:nvPicPr>
            <p:cNvPr id="43" name="Picture 42">
              <a:extLst>
                <a:ext uri="{FF2B5EF4-FFF2-40B4-BE49-F238E27FC236}">
                  <a16:creationId xmlns:a16="http://schemas.microsoft.com/office/drawing/2014/main" id="{ADB353B5-0469-4D99-A1C1-14BFAAEDED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74528" y="4235284"/>
              <a:ext cx="623109" cy="548640"/>
            </a:xfrm>
            <a:prstGeom prst="rect">
              <a:avLst/>
            </a:prstGeom>
          </p:spPr>
        </p:pic>
        <p:pic>
          <p:nvPicPr>
            <p:cNvPr id="44" name="Picture 43">
              <a:extLst>
                <a:ext uri="{FF2B5EF4-FFF2-40B4-BE49-F238E27FC236}">
                  <a16:creationId xmlns:a16="http://schemas.microsoft.com/office/drawing/2014/main" id="{8BD2A3EA-D91B-41AD-8502-D43A95D1E3D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222" y="4235284"/>
              <a:ext cx="623109" cy="548640"/>
            </a:xfrm>
            <a:prstGeom prst="rect">
              <a:avLst/>
            </a:prstGeom>
          </p:spPr>
        </p:pic>
        <p:pic>
          <p:nvPicPr>
            <p:cNvPr id="45" name="Picture 44">
              <a:extLst>
                <a:ext uri="{FF2B5EF4-FFF2-40B4-BE49-F238E27FC236}">
                  <a16:creationId xmlns:a16="http://schemas.microsoft.com/office/drawing/2014/main" id="{DC633CDC-922A-4741-B223-231FCCD8AE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20880" y="4235284"/>
              <a:ext cx="623109" cy="548640"/>
            </a:xfrm>
            <a:prstGeom prst="rect">
              <a:avLst/>
            </a:prstGeom>
          </p:spPr>
        </p:pic>
        <p:pic>
          <p:nvPicPr>
            <p:cNvPr id="46" name="Picture 45">
              <a:extLst>
                <a:ext uri="{FF2B5EF4-FFF2-40B4-BE49-F238E27FC236}">
                  <a16:creationId xmlns:a16="http://schemas.microsoft.com/office/drawing/2014/main" id="{05A4DC20-2286-4591-B6D1-DD240713A8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65051" y="4235284"/>
              <a:ext cx="623109" cy="548640"/>
            </a:xfrm>
            <a:prstGeom prst="rect">
              <a:avLst/>
            </a:prstGeom>
          </p:spPr>
        </p:pic>
        <p:sp>
          <p:nvSpPr>
            <p:cNvPr id="47" name="TextBox 46">
              <a:extLst>
                <a:ext uri="{FF2B5EF4-FFF2-40B4-BE49-F238E27FC236}">
                  <a16:creationId xmlns:a16="http://schemas.microsoft.com/office/drawing/2014/main" id="{376B3549-D125-48C5-B06F-E1BDEE268A5C}"/>
                </a:ext>
              </a:extLst>
            </p:cNvPr>
            <p:cNvSpPr txBox="1"/>
            <p:nvPr/>
          </p:nvSpPr>
          <p:spPr>
            <a:xfrm>
              <a:off x="1292614" y="1735196"/>
              <a:ext cx="1131439" cy="552011"/>
            </a:xfrm>
            <a:prstGeom prst="rect">
              <a:avLst/>
            </a:prstGeom>
            <a:noFill/>
          </p:spPr>
          <p:txBody>
            <a:bodyPr wrap="square">
              <a:spAutoFit/>
            </a:bodyPr>
            <a:lstStyle/>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Original Image</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48" name="TextBox 47">
              <a:extLst>
                <a:ext uri="{FF2B5EF4-FFF2-40B4-BE49-F238E27FC236}">
                  <a16:creationId xmlns:a16="http://schemas.microsoft.com/office/drawing/2014/main" id="{F5ED2EED-D2CC-48F9-95B0-D5FDD624099F}"/>
                </a:ext>
              </a:extLst>
            </p:cNvPr>
            <p:cNvSpPr txBox="1"/>
            <p:nvPr/>
          </p:nvSpPr>
          <p:spPr>
            <a:xfrm>
              <a:off x="4162255" y="1735196"/>
              <a:ext cx="957675"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Low pass, σ=1</a:t>
              </a:r>
            </a:p>
          </p:txBody>
        </p:sp>
        <p:sp>
          <p:nvSpPr>
            <p:cNvPr id="49" name="TextBox 48">
              <a:extLst>
                <a:ext uri="{FF2B5EF4-FFF2-40B4-BE49-F238E27FC236}">
                  <a16:creationId xmlns:a16="http://schemas.microsoft.com/office/drawing/2014/main" id="{FA4F332B-256F-44DA-AAD0-4AAE0A138B45}"/>
                </a:ext>
              </a:extLst>
            </p:cNvPr>
            <p:cNvSpPr txBox="1"/>
            <p:nvPr/>
          </p:nvSpPr>
          <p:spPr>
            <a:xfrm>
              <a:off x="6844459" y="1738412"/>
              <a:ext cx="957675"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Low pass, σ=2</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0" name="TextBox 49">
              <a:extLst>
                <a:ext uri="{FF2B5EF4-FFF2-40B4-BE49-F238E27FC236}">
                  <a16:creationId xmlns:a16="http://schemas.microsoft.com/office/drawing/2014/main" id="{B5F6CE17-24EE-4546-ACB0-7DDAE90E377E}"/>
                </a:ext>
              </a:extLst>
            </p:cNvPr>
            <p:cNvSpPr txBox="1"/>
            <p:nvPr/>
          </p:nvSpPr>
          <p:spPr>
            <a:xfrm>
              <a:off x="9417495" y="1735745"/>
              <a:ext cx="1131439"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Sharpened Image</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1" name="TextBox 50">
              <a:extLst>
                <a:ext uri="{FF2B5EF4-FFF2-40B4-BE49-F238E27FC236}">
                  <a16:creationId xmlns:a16="http://schemas.microsoft.com/office/drawing/2014/main" id="{D522FAEE-84CF-48A3-9E13-7100171309FC}"/>
                </a:ext>
              </a:extLst>
            </p:cNvPr>
            <p:cNvSpPr txBox="1"/>
            <p:nvPr/>
          </p:nvSpPr>
          <p:spPr>
            <a:xfrm>
              <a:off x="1292615" y="4170879"/>
              <a:ext cx="1131439"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Original Image</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875583D7-4E5D-4BCB-80E8-638F51525FD9}"/>
                </a:ext>
              </a:extLst>
            </p:cNvPr>
            <p:cNvSpPr txBox="1"/>
            <p:nvPr/>
          </p:nvSpPr>
          <p:spPr>
            <a:xfrm>
              <a:off x="4162255" y="4169479"/>
              <a:ext cx="957675"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Low pass, σ=1</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3" name="TextBox 52">
              <a:extLst>
                <a:ext uri="{FF2B5EF4-FFF2-40B4-BE49-F238E27FC236}">
                  <a16:creationId xmlns:a16="http://schemas.microsoft.com/office/drawing/2014/main" id="{891FEE06-1560-4DA4-8690-EBCC8276BCB3}"/>
                </a:ext>
              </a:extLst>
            </p:cNvPr>
            <p:cNvSpPr txBox="1"/>
            <p:nvPr/>
          </p:nvSpPr>
          <p:spPr>
            <a:xfrm>
              <a:off x="6844459" y="4169478"/>
              <a:ext cx="957675"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Low pass, σ=2</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4" name="TextBox 53">
              <a:extLst>
                <a:ext uri="{FF2B5EF4-FFF2-40B4-BE49-F238E27FC236}">
                  <a16:creationId xmlns:a16="http://schemas.microsoft.com/office/drawing/2014/main" id="{DFD56CC6-0080-4AA8-8B83-2457F3CDC64A}"/>
                </a:ext>
              </a:extLst>
            </p:cNvPr>
            <p:cNvSpPr txBox="1"/>
            <p:nvPr/>
          </p:nvSpPr>
          <p:spPr>
            <a:xfrm>
              <a:off x="9417495" y="4169477"/>
              <a:ext cx="1131439" cy="552011"/>
            </a:xfrm>
            <a:prstGeom prst="rect">
              <a:avLst/>
            </a:prstGeom>
            <a:noFill/>
          </p:spPr>
          <p:txBody>
            <a:bodyPr wrap="square">
              <a:spAutoFit/>
            </a:bodyPr>
            <a:lstStyle/>
            <a:p>
              <a:pPr algn="ctr">
                <a:lnSpc>
                  <a:spcPct val="150000"/>
                </a:lnSpc>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Histogram</a:t>
              </a:r>
            </a:p>
            <a:p>
              <a:pPr marL="0" indent="0" algn="ctr">
                <a:lnSpc>
                  <a:spcPct val="150000"/>
                </a:lnSpc>
                <a:buSzTx/>
                <a:buNone/>
                <a:defRPr/>
              </a:pPr>
              <a:r>
                <a:rPr lang="en-US" altLang="zh-CN" sz="1050" kern="100" dirty="0">
                  <a:solidFill>
                    <a:srgbClr val="212121"/>
                  </a:solidFill>
                  <a:latin typeface="3ds"/>
                  <a:ea typeface="华文新魏" panose="02010800040101010101" pitchFamily="2" charset="-122"/>
                  <a:cs typeface="Times New Roman" panose="02020603050405020304" pitchFamily="18" charset="0"/>
                </a:rPr>
                <a:t>Sharpened Image</a:t>
              </a:r>
              <a:endParaRPr lang="en-US" altLang="zh-CN" sz="1400" kern="100" dirty="0">
                <a:solidFill>
                  <a:schemeClr val="tx1"/>
                </a:solidFill>
                <a:latin typeface="3ds"/>
                <a:ea typeface="华文新魏" panose="02010800040101010101" pitchFamily="2" charset="-122"/>
                <a:cs typeface="Times New Roman" panose="02020603050405020304" pitchFamily="18" charset="0"/>
              </a:endParaRPr>
            </a:p>
          </p:txBody>
        </p:sp>
      </p:grpSp>
      <p:pic>
        <p:nvPicPr>
          <p:cNvPr id="10" name="Picture 9">
            <a:extLst>
              <a:ext uri="{FF2B5EF4-FFF2-40B4-BE49-F238E27FC236}">
                <a16:creationId xmlns:a16="http://schemas.microsoft.com/office/drawing/2014/main" id="{9C14D82B-3E97-4769-B2B1-2755198DE5D4}"/>
              </a:ext>
            </a:extLst>
          </p:cNvPr>
          <p:cNvPicPr>
            <a:picLocks noChangeAspect="1"/>
          </p:cNvPicPr>
          <p:nvPr/>
        </p:nvPicPr>
        <p:blipFill>
          <a:blip r:embed="rId17"/>
          <a:stretch>
            <a:fillRect/>
          </a:stretch>
        </p:blipFill>
        <p:spPr>
          <a:xfrm>
            <a:off x="7685577" y="194342"/>
            <a:ext cx="3936502" cy="1280712"/>
          </a:xfrm>
          <a:prstGeom prst="rect">
            <a:avLst/>
          </a:prstGeom>
        </p:spPr>
      </p:pic>
    </p:spTree>
    <p:extLst>
      <p:ext uri="{BB962C8B-B14F-4D97-AF65-F5344CB8AC3E}">
        <p14:creationId xmlns:p14="http://schemas.microsoft.com/office/powerpoint/2010/main" val="3980408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839617-BCE7-49DC-83FC-198CFF7AC0A1}"/>
              </a:ext>
            </a:extLst>
          </p:cNvPr>
          <p:cNvSpPr txBox="1"/>
          <p:nvPr/>
        </p:nvSpPr>
        <p:spPr>
          <a:xfrm>
            <a:off x="315943" y="-22386"/>
            <a:ext cx="11079643"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3.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and display hybrid images for two sigma values. </a:t>
            </a:r>
          </a:p>
        </p:txBody>
      </p:sp>
      <p:pic>
        <p:nvPicPr>
          <p:cNvPr id="2" name="Picture 1">
            <a:extLst>
              <a:ext uri="{FF2B5EF4-FFF2-40B4-BE49-F238E27FC236}">
                <a16:creationId xmlns:a16="http://schemas.microsoft.com/office/drawing/2014/main" id="{DF9A34C2-F5FA-4D20-8037-A05FF6137591}"/>
              </a:ext>
            </a:extLst>
          </p:cNvPr>
          <p:cNvPicPr>
            <a:picLocks noChangeAspect="1"/>
          </p:cNvPicPr>
          <p:nvPr/>
        </p:nvPicPr>
        <p:blipFill>
          <a:blip r:embed="rId2"/>
          <a:stretch>
            <a:fillRect/>
          </a:stretch>
        </p:blipFill>
        <p:spPr>
          <a:xfrm>
            <a:off x="718060" y="476277"/>
            <a:ext cx="5212845" cy="1767590"/>
          </a:xfrm>
          <a:prstGeom prst="rect">
            <a:avLst/>
          </a:prstGeom>
        </p:spPr>
      </p:pic>
      <p:sp>
        <p:nvSpPr>
          <p:cNvPr id="3" name="Rectangle 2">
            <a:extLst>
              <a:ext uri="{FF2B5EF4-FFF2-40B4-BE49-F238E27FC236}">
                <a16:creationId xmlns:a16="http://schemas.microsoft.com/office/drawing/2014/main" id="{997A3AE2-73C5-4DDB-97A5-223CDF10A758}"/>
              </a:ext>
            </a:extLst>
          </p:cNvPr>
          <p:cNvSpPr/>
          <p:nvPr/>
        </p:nvSpPr>
        <p:spPr>
          <a:xfrm>
            <a:off x="2080260" y="1119359"/>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1</a:t>
            </a:r>
          </a:p>
        </p:txBody>
      </p:sp>
      <p:sp>
        <p:nvSpPr>
          <p:cNvPr id="43" name="Rectangle 42">
            <a:extLst>
              <a:ext uri="{FF2B5EF4-FFF2-40B4-BE49-F238E27FC236}">
                <a16:creationId xmlns:a16="http://schemas.microsoft.com/office/drawing/2014/main" id="{3BBE388C-EC8D-493B-937D-1C8BF26C0A9E}"/>
              </a:ext>
            </a:extLst>
          </p:cNvPr>
          <p:cNvSpPr/>
          <p:nvPr/>
        </p:nvSpPr>
        <p:spPr>
          <a:xfrm>
            <a:off x="2961322" y="1119359"/>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2</a:t>
            </a:r>
          </a:p>
        </p:txBody>
      </p:sp>
      <p:sp>
        <p:nvSpPr>
          <p:cNvPr id="44" name="Rectangle 43">
            <a:extLst>
              <a:ext uri="{FF2B5EF4-FFF2-40B4-BE49-F238E27FC236}">
                <a16:creationId xmlns:a16="http://schemas.microsoft.com/office/drawing/2014/main" id="{D37702AE-C3B6-4383-84B6-38506D77BEF9}"/>
              </a:ext>
            </a:extLst>
          </p:cNvPr>
          <p:cNvSpPr/>
          <p:nvPr/>
        </p:nvSpPr>
        <p:spPr>
          <a:xfrm>
            <a:off x="3847147" y="1119359"/>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1</a:t>
            </a:r>
          </a:p>
        </p:txBody>
      </p:sp>
      <p:sp>
        <p:nvSpPr>
          <p:cNvPr id="45" name="Rectangle 44">
            <a:extLst>
              <a:ext uri="{FF2B5EF4-FFF2-40B4-BE49-F238E27FC236}">
                <a16:creationId xmlns:a16="http://schemas.microsoft.com/office/drawing/2014/main" id="{FFFFAC10-4520-401A-A320-86A6EF75B53A}"/>
              </a:ext>
            </a:extLst>
          </p:cNvPr>
          <p:cNvSpPr/>
          <p:nvPr/>
        </p:nvSpPr>
        <p:spPr>
          <a:xfrm>
            <a:off x="4718775" y="1119359"/>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2</a:t>
            </a:r>
          </a:p>
        </p:txBody>
      </p:sp>
      <p:sp>
        <p:nvSpPr>
          <p:cNvPr id="46" name="Rectangle 45">
            <a:extLst>
              <a:ext uri="{FF2B5EF4-FFF2-40B4-BE49-F238E27FC236}">
                <a16:creationId xmlns:a16="http://schemas.microsoft.com/office/drawing/2014/main" id="{C81CE43D-A721-4697-83A1-40F129500CC5}"/>
              </a:ext>
            </a:extLst>
          </p:cNvPr>
          <p:cNvSpPr/>
          <p:nvPr/>
        </p:nvSpPr>
        <p:spPr>
          <a:xfrm>
            <a:off x="2080260" y="1946687"/>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1</a:t>
            </a:r>
          </a:p>
        </p:txBody>
      </p:sp>
      <p:sp>
        <p:nvSpPr>
          <p:cNvPr id="47" name="Rectangle 46">
            <a:extLst>
              <a:ext uri="{FF2B5EF4-FFF2-40B4-BE49-F238E27FC236}">
                <a16:creationId xmlns:a16="http://schemas.microsoft.com/office/drawing/2014/main" id="{7DB013B2-7E45-4C7A-8AC5-0C996A7501D0}"/>
              </a:ext>
            </a:extLst>
          </p:cNvPr>
          <p:cNvSpPr/>
          <p:nvPr/>
        </p:nvSpPr>
        <p:spPr>
          <a:xfrm>
            <a:off x="2961322" y="1946687"/>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2</a:t>
            </a:r>
          </a:p>
        </p:txBody>
      </p:sp>
      <p:sp>
        <p:nvSpPr>
          <p:cNvPr id="48" name="Rectangle 47">
            <a:extLst>
              <a:ext uri="{FF2B5EF4-FFF2-40B4-BE49-F238E27FC236}">
                <a16:creationId xmlns:a16="http://schemas.microsoft.com/office/drawing/2014/main" id="{90700871-0C2A-4244-88B9-3D7AA5133271}"/>
              </a:ext>
            </a:extLst>
          </p:cNvPr>
          <p:cNvSpPr/>
          <p:nvPr/>
        </p:nvSpPr>
        <p:spPr>
          <a:xfrm>
            <a:off x="3847147" y="1946687"/>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1</a:t>
            </a:r>
          </a:p>
        </p:txBody>
      </p:sp>
      <p:sp>
        <p:nvSpPr>
          <p:cNvPr id="49" name="Rectangle 48">
            <a:extLst>
              <a:ext uri="{FF2B5EF4-FFF2-40B4-BE49-F238E27FC236}">
                <a16:creationId xmlns:a16="http://schemas.microsoft.com/office/drawing/2014/main" id="{B08F312F-6E72-4ACA-BB3F-C0E443E7DD25}"/>
              </a:ext>
            </a:extLst>
          </p:cNvPr>
          <p:cNvSpPr/>
          <p:nvPr/>
        </p:nvSpPr>
        <p:spPr>
          <a:xfrm>
            <a:off x="4718775" y="1946687"/>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2</a:t>
            </a:r>
          </a:p>
        </p:txBody>
      </p:sp>
      <p:grpSp>
        <p:nvGrpSpPr>
          <p:cNvPr id="52" name="Group 51">
            <a:extLst>
              <a:ext uri="{FF2B5EF4-FFF2-40B4-BE49-F238E27FC236}">
                <a16:creationId xmlns:a16="http://schemas.microsoft.com/office/drawing/2014/main" id="{A87C8C0B-660D-46FB-8672-09205BDD34BE}"/>
              </a:ext>
            </a:extLst>
          </p:cNvPr>
          <p:cNvGrpSpPr/>
          <p:nvPr/>
        </p:nvGrpSpPr>
        <p:grpSpPr>
          <a:xfrm>
            <a:off x="65099" y="2424111"/>
            <a:ext cx="11910264" cy="4188623"/>
            <a:chOff x="65099" y="2424111"/>
            <a:chExt cx="11910264" cy="4188623"/>
          </a:xfrm>
        </p:grpSpPr>
        <p:pic>
          <p:nvPicPr>
            <p:cNvPr id="58" name="Picture 57">
              <a:extLst>
                <a:ext uri="{FF2B5EF4-FFF2-40B4-BE49-F238E27FC236}">
                  <a16:creationId xmlns:a16="http://schemas.microsoft.com/office/drawing/2014/main" id="{E80A7833-5175-4DDA-BBD8-A13638742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91" y="2424111"/>
              <a:ext cx="2282570" cy="2009775"/>
            </a:xfrm>
            <a:prstGeom prst="rect">
              <a:avLst/>
            </a:prstGeom>
          </p:spPr>
        </p:pic>
        <p:pic>
          <p:nvPicPr>
            <p:cNvPr id="59" name="Picture 58">
              <a:extLst>
                <a:ext uri="{FF2B5EF4-FFF2-40B4-BE49-F238E27FC236}">
                  <a16:creationId xmlns:a16="http://schemas.microsoft.com/office/drawing/2014/main" id="{CE18FB17-D263-4FAA-AF1D-962858192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458" y="2424112"/>
              <a:ext cx="2282570" cy="2009775"/>
            </a:xfrm>
            <a:prstGeom prst="rect">
              <a:avLst/>
            </a:prstGeom>
          </p:spPr>
        </p:pic>
        <p:pic>
          <p:nvPicPr>
            <p:cNvPr id="60" name="Picture 59">
              <a:extLst>
                <a:ext uri="{FF2B5EF4-FFF2-40B4-BE49-F238E27FC236}">
                  <a16:creationId xmlns:a16="http://schemas.microsoft.com/office/drawing/2014/main" id="{5E43C06C-5EC6-4E2C-8953-98CBE3AA4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8125" y="2424112"/>
              <a:ext cx="2282570" cy="2009775"/>
            </a:xfrm>
            <a:prstGeom prst="rect">
              <a:avLst/>
            </a:prstGeom>
          </p:spPr>
        </p:pic>
        <p:pic>
          <p:nvPicPr>
            <p:cNvPr id="61" name="Picture 60">
              <a:extLst>
                <a:ext uri="{FF2B5EF4-FFF2-40B4-BE49-F238E27FC236}">
                  <a16:creationId xmlns:a16="http://schemas.microsoft.com/office/drawing/2014/main" id="{FF05BF37-C51B-4D1F-B0CB-BF35CB638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2792" y="2424112"/>
              <a:ext cx="2282570" cy="2009775"/>
            </a:xfrm>
            <a:prstGeom prst="rect">
              <a:avLst/>
            </a:prstGeom>
          </p:spPr>
        </p:pic>
        <p:pic>
          <p:nvPicPr>
            <p:cNvPr id="62" name="Picture 61">
              <a:extLst>
                <a:ext uri="{FF2B5EF4-FFF2-40B4-BE49-F238E27FC236}">
                  <a16:creationId xmlns:a16="http://schemas.microsoft.com/office/drawing/2014/main" id="{32138B34-4B56-4C4E-B47C-703E3CCFF7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791" y="4602959"/>
              <a:ext cx="2282570" cy="2009775"/>
            </a:xfrm>
            <a:prstGeom prst="rect">
              <a:avLst/>
            </a:prstGeom>
          </p:spPr>
        </p:pic>
        <p:pic>
          <p:nvPicPr>
            <p:cNvPr id="63" name="Picture 62">
              <a:extLst>
                <a:ext uri="{FF2B5EF4-FFF2-40B4-BE49-F238E27FC236}">
                  <a16:creationId xmlns:a16="http://schemas.microsoft.com/office/drawing/2014/main" id="{538929D2-BC4C-45EE-A8B1-3D58F7C628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3458" y="4602959"/>
              <a:ext cx="2282571" cy="2009775"/>
            </a:xfrm>
            <a:prstGeom prst="rect">
              <a:avLst/>
            </a:prstGeom>
          </p:spPr>
        </p:pic>
        <p:pic>
          <p:nvPicPr>
            <p:cNvPr id="64" name="Picture 63">
              <a:extLst>
                <a:ext uri="{FF2B5EF4-FFF2-40B4-BE49-F238E27FC236}">
                  <a16:creationId xmlns:a16="http://schemas.microsoft.com/office/drawing/2014/main" id="{17B7D589-CF71-4DD0-BC92-F3A32576BA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8125" y="4602959"/>
              <a:ext cx="2282571" cy="2009775"/>
            </a:xfrm>
            <a:prstGeom prst="rect">
              <a:avLst/>
            </a:prstGeom>
          </p:spPr>
        </p:pic>
        <p:pic>
          <p:nvPicPr>
            <p:cNvPr id="65" name="Picture 64">
              <a:extLst>
                <a:ext uri="{FF2B5EF4-FFF2-40B4-BE49-F238E27FC236}">
                  <a16:creationId xmlns:a16="http://schemas.microsoft.com/office/drawing/2014/main" id="{329912E5-8454-49B0-A69C-3FB593BF1B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2792" y="4602959"/>
              <a:ext cx="2282571" cy="2009775"/>
            </a:xfrm>
            <a:prstGeom prst="rect">
              <a:avLst/>
            </a:prstGeom>
          </p:spPr>
        </p:pic>
        <p:grpSp>
          <p:nvGrpSpPr>
            <p:cNvPr id="5" name="Group 4">
              <a:extLst>
                <a:ext uri="{FF2B5EF4-FFF2-40B4-BE49-F238E27FC236}">
                  <a16:creationId xmlns:a16="http://schemas.microsoft.com/office/drawing/2014/main" id="{4C2C20E8-A295-47A1-85C7-198C815B69CE}"/>
                </a:ext>
              </a:extLst>
            </p:cNvPr>
            <p:cNvGrpSpPr/>
            <p:nvPr/>
          </p:nvGrpSpPr>
          <p:grpSpPr>
            <a:xfrm>
              <a:off x="718060" y="2752645"/>
              <a:ext cx="320040" cy="856538"/>
              <a:chOff x="316308" y="2456892"/>
              <a:chExt cx="320040" cy="856538"/>
            </a:xfrm>
          </p:grpSpPr>
          <p:sp>
            <p:nvSpPr>
              <p:cNvPr id="50" name="Rectangle 49">
                <a:extLst>
                  <a:ext uri="{FF2B5EF4-FFF2-40B4-BE49-F238E27FC236}">
                    <a16:creationId xmlns:a16="http://schemas.microsoft.com/office/drawing/2014/main" id="{CD8C829B-9166-4264-8E3F-1984F88EAE41}"/>
                  </a:ext>
                </a:extLst>
              </p:cNvPr>
              <p:cNvSpPr/>
              <p:nvPr/>
            </p:nvSpPr>
            <p:spPr>
              <a:xfrm>
                <a:off x="316308" y="2456892"/>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1</a:t>
                </a:r>
              </a:p>
            </p:txBody>
          </p:sp>
          <p:sp>
            <p:nvSpPr>
              <p:cNvPr id="51" name="Rectangle 50">
                <a:extLst>
                  <a:ext uri="{FF2B5EF4-FFF2-40B4-BE49-F238E27FC236}">
                    <a16:creationId xmlns:a16="http://schemas.microsoft.com/office/drawing/2014/main" id="{7810FAC1-FE9D-432D-8AFE-B253A7949C68}"/>
                  </a:ext>
                </a:extLst>
              </p:cNvPr>
              <p:cNvSpPr/>
              <p:nvPr/>
            </p:nvSpPr>
            <p:spPr>
              <a:xfrm>
                <a:off x="316308" y="3023870"/>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1</a:t>
                </a:r>
              </a:p>
            </p:txBody>
          </p:sp>
          <p:sp>
            <p:nvSpPr>
              <p:cNvPr id="4" name="Cross 3">
                <a:extLst>
                  <a:ext uri="{FF2B5EF4-FFF2-40B4-BE49-F238E27FC236}">
                    <a16:creationId xmlns:a16="http://schemas.microsoft.com/office/drawing/2014/main" id="{16C1D37A-49B1-494B-A086-C59AF3AA5238}"/>
                  </a:ext>
                </a:extLst>
              </p:cNvPr>
              <p:cNvSpPr/>
              <p:nvPr/>
            </p:nvSpPr>
            <p:spPr>
              <a:xfrm>
                <a:off x="362028" y="2770861"/>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173F0E3A-C0E4-4EDB-AD99-E7D4F8D80175}"/>
                </a:ext>
              </a:extLst>
            </p:cNvPr>
            <p:cNvGrpSpPr/>
            <p:nvPr/>
          </p:nvGrpSpPr>
          <p:grpSpPr>
            <a:xfrm>
              <a:off x="3575193" y="2752645"/>
              <a:ext cx="320040" cy="856538"/>
              <a:chOff x="316308" y="2456892"/>
              <a:chExt cx="320040" cy="856538"/>
            </a:xfrm>
          </p:grpSpPr>
          <p:sp>
            <p:nvSpPr>
              <p:cNvPr id="55" name="Rectangle 54">
                <a:extLst>
                  <a:ext uri="{FF2B5EF4-FFF2-40B4-BE49-F238E27FC236}">
                    <a16:creationId xmlns:a16="http://schemas.microsoft.com/office/drawing/2014/main" id="{A0C73497-31E5-4B86-BEB1-0576B39DA7B0}"/>
                  </a:ext>
                </a:extLst>
              </p:cNvPr>
              <p:cNvSpPr/>
              <p:nvPr/>
            </p:nvSpPr>
            <p:spPr>
              <a:xfrm>
                <a:off x="316308" y="2456892"/>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1</a:t>
                </a:r>
              </a:p>
            </p:txBody>
          </p:sp>
          <p:sp>
            <p:nvSpPr>
              <p:cNvPr id="56" name="Rectangle 55">
                <a:extLst>
                  <a:ext uri="{FF2B5EF4-FFF2-40B4-BE49-F238E27FC236}">
                    <a16:creationId xmlns:a16="http://schemas.microsoft.com/office/drawing/2014/main" id="{590C68BC-D78D-4F0B-85EB-5FCCBCD3BE20}"/>
                  </a:ext>
                </a:extLst>
              </p:cNvPr>
              <p:cNvSpPr/>
              <p:nvPr/>
            </p:nvSpPr>
            <p:spPr>
              <a:xfrm>
                <a:off x="316308" y="3023870"/>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2</a:t>
                </a:r>
              </a:p>
            </p:txBody>
          </p:sp>
          <p:sp>
            <p:nvSpPr>
              <p:cNvPr id="57" name="Cross 56">
                <a:extLst>
                  <a:ext uri="{FF2B5EF4-FFF2-40B4-BE49-F238E27FC236}">
                    <a16:creationId xmlns:a16="http://schemas.microsoft.com/office/drawing/2014/main" id="{517B011C-8312-4DA0-A57A-D65CA39C444F}"/>
                  </a:ext>
                </a:extLst>
              </p:cNvPr>
              <p:cNvSpPr/>
              <p:nvPr/>
            </p:nvSpPr>
            <p:spPr>
              <a:xfrm>
                <a:off x="362028" y="2770861"/>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242F2CDE-16B5-4F2F-800B-A67084CEED39}"/>
                </a:ext>
              </a:extLst>
            </p:cNvPr>
            <p:cNvGrpSpPr/>
            <p:nvPr/>
          </p:nvGrpSpPr>
          <p:grpSpPr>
            <a:xfrm>
              <a:off x="6427396" y="2752645"/>
              <a:ext cx="320040" cy="856538"/>
              <a:chOff x="316308" y="2456892"/>
              <a:chExt cx="320040" cy="856538"/>
            </a:xfrm>
          </p:grpSpPr>
          <p:sp>
            <p:nvSpPr>
              <p:cNvPr id="67" name="Rectangle 66">
                <a:extLst>
                  <a:ext uri="{FF2B5EF4-FFF2-40B4-BE49-F238E27FC236}">
                    <a16:creationId xmlns:a16="http://schemas.microsoft.com/office/drawing/2014/main" id="{B90D3DDF-2641-4939-839A-94F21BCB8689}"/>
                  </a:ext>
                </a:extLst>
              </p:cNvPr>
              <p:cNvSpPr/>
              <p:nvPr/>
            </p:nvSpPr>
            <p:spPr>
              <a:xfrm>
                <a:off x="316308" y="2456892"/>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2</a:t>
                </a:r>
              </a:p>
            </p:txBody>
          </p:sp>
          <p:sp>
            <p:nvSpPr>
              <p:cNvPr id="68" name="Rectangle 67">
                <a:extLst>
                  <a:ext uri="{FF2B5EF4-FFF2-40B4-BE49-F238E27FC236}">
                    <a16:creationId xmlns:a16="http://schemas.microsoft.com/office/drawing/2014/main" id="{F407C935-284A-449C-8958-2305B74D2573}"/>
                  </a:ext>
                </a:extLst>
              </p:cNvPr>
              <p:cNvSpPr/>
              <p:nvPr/>
            </p:nvSpPr>
            <p:spPr>
              <a:xfrm>
                <a:off x="316308" y="3023870"/>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1</a:t>
                </a:r>
              </a:p>
            </p:txBody>
          </p:sp>
          <p:sp>
            <p:nvSpPr>
              <p:cNvPr id="69" name="Cross 68">
                <a:extLst>
                  <a:ext uri="{FF2B5EF4-FFF2-40B4-BE49-F238E27FC236}">
                    <a16:creationId xmlns:a16="http://schemas.microsoft.com/office/drawing/2014/main" id="{1B17C395-17C6-4E63-A188-0930C1DEEBE0}"/>
                  </a:ext>
                </a:extLst>
              </p:cNvPr>
              <p:cNvSpPr/>
              <p:nvPr/>
            </p:nvSpPr>
            <p:spPr>
              <a:xfrm>
                <a:off x="362028" y="2770861"/>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6C6B49CA-E408-4992-8840-FABE15B769BA}"/>
                </a:ext>
              </a:extLst>
            </p:cNvPr>
            <p:cNvGrpSpPr/>
            <p:nvPr/>
          </p:nvGrpSpPr>
          <p:grpSpPr>
            <a:xfrm>
              <a:off x="9257104" y="2752645"/>
              <a:ext cx="320040" cy="856538"/>
              <a:chOff x="316308" y="2456892"/>
              <a:chExt cx="320040" cy="856538"/>
            </a:xfrm>
          </p:grpSpPr>
          <p:sp>
            <p:nvSpPr>
              <p:cNvPr id="71" name="Rectangle 70">
                <a:extLst>
                  <a:ext uri="{FF2B5EF4-FFF2-40B4-BE49-F238E27FC236}">
                    <a16:creationId xmlns:a16="http://schemas.microsoft.com/office/drawing/2014/main" id="{3E710ABA-E4C4-4243-87B4-ED9B1EBCE378}"/>
                  </a:ext>
                </a:extLst>
              </p:cNvPr>
              <p:cNvSpPr/>
              <p:nvPr/>
            </p:nvSpPr>
            <p:spPr>
              <a:xfrm>
                <a:off x="316308" y="2456892"/>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0000"/>
                    </a:solidFill>
                  </a:rPr>
                  <a:t>2</a:t>
                </a:r>
              </a:p>
            </p:txBody>
          </p:sp>
          <p:sp>
            <p:nvSpPr>
              <p:cNvPr id="72" name="Rectangle 71">
                <a:extLst>
                  <a:ext uri="{FF2B5EF4-FFF2-40B4-BE49-F238E27FC236}">
                    <a16:creationId xmlns:a16="http://schemas.microsoft.com/office/drawing/2014/main" id="{2B3C3E68-83CE-4AFF-8E30-B94F3BBCD761}"/>
                  </a:ext>
                </a:extLst>
              </p:cNvPr>
              <p:cNvSpPr/>
              <p:nvPr/>
            </p:nvSpPr>
            <p:spPr>
              <a:xfrm>
                <a:off x="316308" y="3023870"/>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FF00"/>
                    </a:solidFill>
                  </a:rPr>
                  <a:t>2</a:t>
                </a:r>
              </a:p>
            </p:txBody>
          </p:sp>
          <p:sp>
            <p:nvSpPr>
              <p:cNvPr id="73" name="Cross 72">
                <a:extLst>
                  <a:ext uri="{FF2B5EF4-FFF2-40B4-BE49-F238E27FC236}">
                    <a16:creationId xmlns:a16="http://schemas.microsoft.com/office/drawing/2014/main" id="{E3F75695-CE17-4720-A743-050866CF6652}"/>
                  </a:ext>
                </a:extLst>
              </p:cNvPr>
              <p:cNvSpPr/>
              <p:nvPr/>
            </p:nvSpPr>
            <p:spPr>
              <a:xfrm>
                <a:off x="362028" y="2770861"/>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607F266-4526-4B87-BEE4-A29A73137AB7}"/>
                </a:ext>
              </a:extLst>
            </p:cNvPr>
            <p:cNvGrpSpPr/>
            <p:nvPr/>
          </p:nvGrpSpPr>
          <p:grpSpPr>
            <a:xfrm>
              <a:off x="718060" y="4974816"/>
              <a:ext cx="320040" cy="856538"/>
              <a:chOff x="718060" y="4679063"/>
              <a:chExt cx="320040" cy="856538"/>
            </a:xfrm>
          </p:grpSpPr>
          <p:sp>
            <p:nvSpPr>
              <p:cNvPr id="91" name="Rectangle 90">
                <a:extLst>
                  <a:ext uri="{FF2B5EF4-FFF2-40B4-BE49-F238E27FC236}">
                    <a16:creationId xmlns:a16="http://schemas.microsoft.com/office/drawing/2014/main" id="{AFC5A629-D63B-464B-9129-76A7E7A30368}"/>
                  </a:ext>
                </a:extLst>
              </p:cNvPr>
              <p:cNvSpPr/>
              <p:nvPr/>
            </p:nvSpPr>
            <p:spPr>
              <a:xfrm>
                <a:off x="718060" y="4679063"/>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1</a:t>
                </a:r>
              </a:p>
            </p:txBody>
          </p:sp>
          <p:sp>
            <p:nvSpPr>
              <p:cNvPr id="92" name="Rectangle 91">
                <a:extLst>
                  <a:ext uri="{FF2B5EF4-FFF2-40B4-BE49-F238E27FC236}">
                    <a16:creationId xmlns:a16="http://schemas.microsoft.com/office/drawing/2014/main" id="{CC0E5A68-A782-4B46-9FA6-F6A4CCD3B7B7}"/>
                  </a:ext>
                </a:extLst>
              </p:cNvPr>
              <p:cNvSpPr/>
              <p:nvPr/>
            </p:nvSpPr>
            <p:spPr>
              <a:xfrm>
                <a:off x="718060" y="5246041"/>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1</a:t>
                </a:r>
              </a:p>
            </p:txBody>
          </p:sp>
          <p:sp>
            <p:nvSpPr>
              <p:cNvPr id="93" name="Cross 92">
                <a:extLst>
                  <a:ext uri="{FF2B5EF4-FFF2-40B4-BE49-F238E27FC236}">
                    <a16:creationId xmlns:a16="http://schemas.microsoft.com/office/drawing/2014/main" id="{CCF6B848-E961-40AC-A986-721F017C1627}"/>
                  </a:ext>
                </a:extLst>
              </p:cNvPr>
              <p:cNvSpPr/>
              <p:nvPr/>
            </p:nvSpPr>
            <p:spPr>
              <a:xfrm>
                <a:off x="763780" y="4993032"/>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F95C65F-26C8-4450-A2A3-C3178062B8AF}"/>
                </a:ext>
              </a:extLst>
            </p:cNvPr>
            <p:cNvGrpSpPr/>
            <p:nvPr/>
          </p:nvGrpSpPr>
          <p:grpSpPr>
            <a:xfrm>
              <a:off x="3575193" y="4974816"/>
              <a:ext cx="320040" cy="856538"/>
              <a:chOff x="3575193" y="4679063"/>
              <a:chExt cx="320040" cy="856538"/>
            </a:xfrm>
          </p:grpSpPr>
          <p:sp>
            <p:nvSpPr>
              <p:cNvPr id="95" name="Rectangle 94">
                <a:extLst>
                  <a:ext uri="{FF2B5EF4-FFF2-40B4-BE49-F238E27FC236}">
                    <a16:creationId xmlns:a16="http://schemas.microsoft.com/office/drawing/2014/main" id="{1510B150-4CB4-4A53-8587-FA281C5E2249}"/>
                  </a:ext>
                </a:extLst>
              </p:cNvPr>
              <p:cNvSpPr/>
              <p:nvPr/>
            </p:nvSpPr>
            <p:spPr>
              <a:xfrm>
                <a:off x="3575193" y="4679063"/>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1</a:t>
                </a:r>
              </a:p>
            </p:txBody>
          </p:sp>
          <p:sp>
            <p:nvSpPr>
              <p:cNvPr id="96" name="Rectangle 95">
                <a:extLst>
                  <a:ext uri="{FF2B5EF4-FFF2-40B4-BE49-F238E27FC236}">
                    <a16:creationId xmlns:a16="http://schemas.microsoft.com/office/drawing/2014/main" id="{4376C61A-4211-40D2-B2B3-49257E29DEE1}"/>
                  </a:ext>
                </a:extLst>
              </p:cNvPr>
              <p:cNvSpPr/>
              <p:nvPr/>
            </p:nvSpPr>
            <p:spPr>
              <a:xfrm>
                <a:off x="3575193" y="5246041"/>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2</a:t>
                </a:r>
              </a:p>
            </p:txBody>
          </p:sp>
          <p:sp>
            <p:nvSpPr>
              <p:cNvPr id="97" name="Cross 96">
                <a:extLst>
                  <a:ext uri="{FF2B5EF4-FFF2-40B4-BE49-F238E27FC236}">
                    <a16:creationId xmlns:a16="http://schemas.microsoft.com/office/drawing/2014/main" id="{9FD0CAEB-A89B-4C53-BE1C-1AF4F6AB27F0}"/>
                  </a:ext>
                </a:extLst>
              </p:cNvPr>
              <p:cNvSpPr/>
              <p:nvPr/>
            </p:nvSpPr>
            <p:spPr>
              <a:xfrm>
                <a:off x="3620913" y="4993032"/>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B1849980-2A9C-48DB-8368-7F667B28B543}"/>
                </a:ext>
              </a:extLst>
            </p:cNvPr>
            <p:cNvGrpSpPr/>
            <p:nvPr/>
          </p:nvGrpSpPr>
          <p:grpSpPr>
            <a:xfrm>
              <a:off x="6427396" y="4974816"/>
              <a:ext cx="320040" cy="856538"/>
              <a:chOff x="6427396" y="4679063"/>
              <a:chExt cx="320040" cy="856538"/>
            </a:xfrm>
          </p:grpSpPr>
          <p:sp>
            <p:nvSpPr>
              <p:cNvPr id="99" name="Rectangle 98">
                <a:extLst>
                  <a:ext uri="{FF2B5EF4-FFF2-40B4-BE49-F238E27FC236}">
                    <a16:creationId xmlns:a16="http://schemas.microsoft.com/office/drawing/2014/main" id="{EC3D216A-104C-4432-9659-ABCA7179125C}"/>
                  </a:ext>
                </a:extLst>
              </p:cNvPr>
              <p:cNvSpPr/>
              <p:nvPr/>
            </p:nvSpPr>
            <p:spPr>
              <a:xfrm>
                <a:off x="6427396" y="4679063"/>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2</a:t>
                </a:r>
              </a:p>
            </p:txBody>
          </p:sp>
          <p:sp>
            <p:nvSpPr>
              <p:cNvPr id="100" name="Rectangle 99">
                <a:extLst>
                  <a:ext uri="{FF2B5EF4-FFF2-40B4-BE49-F238E27FC236}">
                    <a16:creationId xmlns:a16="http://schemas.microsoft.com/office/drawing/2014/main" id="{7168E245-75AD-4AED-885D-F3529AD8E7FC}"/>
                  </a:ext>
                </a:extLst>
              </p:cNvPr>
              <p:cNvSpPr/>
              <p:nvPr/>
            </p:nvSpPr>
            <p:spPr>
              <a:xfrm>
                <a:off x="6427396" y="5246041"/>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1</a:t>
                </a:r>
              </a:p>
            </p:txBody>
          </p:sp>
          <p:sp>
            <p:nvSpPr>
              <p:cNvPr id="101" name="Cross 100">
                <a:extLst>
                  <a:ext uri="{FF2B5EF4-FFF2-40B4-BE49-F238E27FC236}">
                    <a16:creationId xmlns:a16="http://schemas.microsoft.com/office/drawing/2014/main" id="{A28C4425-64A5-4434-8449-702A706E7DE2}"/>
                  </a:ext>
                </a:extLst>
              </p:cNvPr>
              <p:cNvSpPr/>
              <p:nvPr/>
            </p:nvSpPr>
            <p:spPr>
              <a:xfrm>
                <a:off x="6473116" y="4993032"/>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7EF126A-695C-4093-B2CB-A909AA490593}"/>
                </a:ext>
              </a:extLst>
            </p:cNvPr>
            <p:cNvGrpSpPr/>
            <p:nvPr/>
          </p:nvGrpSpPr>
          <p:grpSpPr>
            <a:xfrm>
              <a:off x="9257104" y="4974816"/>
              <a:ext cx="320040" cy="856538"/>
              <a:chOff x="9257104" y="4679063"/>
              <a:chExt cx="320040" cy="856538"/>
            </a:xfrm>
          </p:grpSpPr>
          <p:sp>
            <p:nvSpPr>
              <p:cNvPr id="103" name="Rectangle 102">
                <a:extLst>
                  <a:ext uri="{FF2B5EF4-FFF2-40B4-BE49-F238E27FC236}">
                    <a16:creationId xmlns:a16="http://schemas.microsoft.com/office/drawing/2014/main" id="{46A77E82-CA94-452C-955A-E4F6EA65EE4C}"/>
                  </a:ext>
                </a:extLst>
              </p:cNvPr>
              <p:cNvSpPr/>
              <p:nvPr/>
            </p:nvSpPr>
            <p:spPr>
              <a:xfrm>
                <a:off x="9257104" y="4679063"/>
                <a:ext cx="320040" cy="2895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FF0000"/>
                    </a:solidFill>
                  </a:rPr>
                  <a:t>2</a:t>
                </a:r>
              </a:p>
            </p:txBody>
          </p:sp>
          <p:sp>
            <p:nvSpPr>
              <p:cNvPr id="104" name="Rectangle 103">
                <a:extLst>
                  <a:ext uri="{FF2B5EF4-FFF2-40B4-BE49-F238E27FC236}">
                    <a16:creationId xmlns:a16="http://schemas.microsoft.com/office/drawing/2014/main" id="{59E5A559-86F8-4D6D-A97B-5B2B0FC23E7F}"/>
                  </a:ext>
                </a:extLst>
              </p:cNvPr>
              <p:cNvSpPr/>
              <p:nvPr/>
            </p:nvSpPr>
            <p:spPr>
              <a:xfrm>
                <a:off x="9257104" y="5246041"/>
                <a:ext cx="320040" cy="2895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FFFF00"/>
                    </a:solidFill>
                  </a:rPr>
                  <a:t>2</a:t>
                </a:r>
              </a:p>
            </p:txBody>
          </p:sp>
          <p:sp>
            <p:nvSpPr>
              <p:cNvPr id="105" name="Cross 104">
                <a:extLst>
                  <a:ext uri="{FF2B5EF4-FFF2-40B4-BE49-F238E27FC236}">
                    <a16:creationId xmlns:a16="http://schemas.microsoft.com/office/drawing/2014/main" id="{36293E41-6038-4CD2-9801-EB3527965E86}"/>
                  </a:ext>
                </a:extLst>
              </p:cNvPr>
              <p:cNvSpPr/>
              <p:nvPr/>
            </p:nvSpPr>
            <p:spPr>
              <a:xfrm>
                <a:off x="9302824" y="4993032"/>
                <a:ext cx="228600" cy="228600"/>
              </a:xfrm>
              <a:prstGeom prst="plus">
                <a:avLst>
                  <a:gd name="adj" fmla="val 4501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77281146-F049-476F-8B21-EBC094D7EF87}"/>
                </a:ext>
              </a:extLst>
            </p:cNvPr>
            <p:cNvSpPr txBox="1"/>
            <p:nvPr/>
          </p:nvSpPr>
          <p:spPr>
            <a:xfrm>
              <a:off x="65099" y="2732568"/>
              <a:ext cx="607615" cy="309637"/>
            </a:xfrm>
            <a:prstGeom prst="rect">
              <a:avLst/>
            </a:prstGeom>
            <a:noFill/>
          </p:spPr>
          <p:txBody>
            <a:bodyPr wrap="square">
              <a:spAutoFit/>
            </a:bodyPr>
            <a:lstStyle/>
            <a:p>
              <a:pPr algn="ctr">
                <a:lnSpc>
                  <a:spcPct val="150000"/>
                </a:lnSpc>
                <a:defRPr/>
              </a:pPr>
              <a:r>
                <a:rPr lang="en-US" altLang="zh-CN" sz="1050" b="1" kern="100" dirty="0">
                  <a:solidFill>
                    <a:srgbClr val="212121"/>
                  </a:solidFill>
                  <a:latin typeface="3ds"/>
                  <a:ea typeface="华文新魏" panose="02010800040101010101" pitchFamily="2" charset="-122"/>
                  <a:cs typeface="Times New Roman" panose="02020603050405020304" pitchFamily="18" charset="0"/>
                </a:rPr>
                <a:t>Base</a:t>
              </a:r>
            </a:p>
          </p:txBody>
        </p:sp>
        <p:sp>
          <p:nvSpPr>
            <p:cNvPr id="107" name="TextBox 106">
              <a:extLst>
                <a:ext uri="{FF2B5EF4-FFF2-40B4-BE49-F238E27FC236}">
                  <a16:creationId xmlns:a16="http://schemas.microsoft.com/office/drawing/2014/main" id="{F26B0CB6-088E-4E01-B503-6CA3C1729F6F}"/>
                </a:ext>
              </a:extLst>
            </p:cNvPr>
            <p:cNvSpPr txBox="1"/>
            <p:nvPr/>
          </p:nvSpPr>
          <p:spPr>
            <a:xfrm>
              <a:off x="74249" y="3295214"/>
              <a:ext cx="607615" cy="309637"/>
            </a:xfrm>
            <a:prstGeom prst="rect">
              <a:avLst/>
            </a:prstGeom>
            <a:noFill/>
          </p:spPr>
          <p:txBody>
            <a:bodyPr wrap="square">
              <a:spAutoFit/>
            </a:bodyPr>
            <a:lstStyle/>
            <a:p>
              <a:pPr algn="ctr">
                <a:lnSpc>
                  <a:spcPct val="150000"/>
                </a:lnSpc>
                <a:defRPr/>
              </a:pPr>
              <a:r>
                <a:rPr lang="en-US" altLang="zh-CN" sz="1050" b="1" kern="100" dirty="0">
                  <a:solidFill>
                    <a:srgbClr val="212121"/>
                  </a:solidFill>
                  <a:latin typeface="3ds"/>
                  <a:ea typeface="华文新魏" panose="02010800040101010101" pitchFamily="2" charset="-122"/>
                  <a:cs typeface="Times New Roman" panose="02020603050405020304" pitchFamily="18" charset="0"/>
                </a:rPr>
                <a:t>Details</a:t>
              </a:r>
            </a:p>
          </p:txBody>
        </p:sp>
        <p:sp>
          <p:nvSpPr>
            <p:cNvPr id="108" name="TextBox 107">
              <a:extLst>
                <a:ext uri="{FF2B5EF4-FFF2-40B4-BE49-F238E27FC236}">
                  <a16:creationId xmlns:a16="http://schemas.microsoft.com/office/drawing/2014/main" id="{1DB4AA4D-D371-4CDA-B731-457C78BD0409}"/>
                </a:ext>
              </a:extLst>
            </p:cNvPr>
            <p:cNvSpPr txBox="1"/>
            <p:nvPr/>
          </p:nvSpPr>
          <p:spPr>
            <a:xfrm>
              <a:off x="65099" y="4954739"/>
              <a:ext cx="607615" cy="309637"/>
            </a:xfrm>
            <a:prstGeom prst="rect">
              <a:avLst/>
            </a:prstGeom>
            <a:noFill/>
          </p:spPr>
          <p:txBody>
            <a:bodyPr wrap="square">
              <a:spAutoFit/>
            </a:bodyPr>
            <a:lstStyle/>
            <a:p>
              <a:pPr algn="ctr">
                <a:lnSpc>
                  <a:spcPct val="150000"/>
                </a:lnSpc>
                <a:defRPr/>
              </a:pPr>
              <a:r>
                <a:rPr lang="en-US" altLang="zh-CN" sz="1050" b="1" kern="100" dirty="0">
                  <a:solidFill>
                    <a:srgbClr val="212121"/>
                  </a:solidFill>
                  <a:latin typeface="3ds"/>
                  <a:ea typeface="华文新魏" panose="02010800040101010101" pitchFamily="2" charset="-122"/>
                  <a:cs typeface="Times New Roman" panose="02020603050405020304" pitchFamily="18" charset="0"/>
                </a:rPr>
                <a:t>Base</a:t>
              </a:r>
            </a:p>
          </p:txBody>
        </p:sp>
        <p:sp>
          <p:nvSpPr>
            <p:cNvPr id="109" name="TextBox 108">
              <a:extLst>
                <a:ext uri="{FF2B5EF4-FFF2-40B4-BE49-F238E27FC236}">
                  <a16:creationId xmlns:a16="http://schemas.microsoft.com/office/drawing/2014/main" id="{436B6785-5F3B-4758-BBC1-DCDB87728077}"/>
                </a:ext>
              </a:extLst>
            </p:cNvPr>
            <p:cNvSpPr txBox="1"/>
            <p:nvPr/>
          </p:nvSpPr>
          <p:spPr>
            <a:xfrm>
              <a:off x="74249" y="5517385"/>
              <a:ext cx="607615" cy="309637"/>
            </a:xfrm>
            <a:prstGeom prst="rect">
              <a:avLst/>
            </a:prstGeom>
            <a:noFill/>
          </p:spPr>
          <p:txBody>
            <a:bodyPr wrap="square">
              <a:spAutoFit/>
            </a:bodyPr>
            <a:lstStyle/>
            <a:p>
              <a:pPr algn="ctr">
                <a:lnSpc>
                  <a:spcPct val="150000"/>
                </a:lnSpc>
                <a:defRPr/>
              </a:pPr>
              <a:r>
                <a:rPr lang="en-US" altLang="zh-CN" sz="1050" b="1" kern="100" dirty="0">
                  <a:solidFill>
                    <a:srgbClr val="212121"/>
                  </a:solidFill>
                  <a:latin typeface="3ds"/>
                  <a:ea typeface="华文新魏" panose="02010800040101010101" pitchFamily="2" charset="-122"/>
                  <a:cs typeface="Times New Roman" panose="02020603050405020304" pitchFamily="18" charset="0"/>
                </a:rPr>
                <a:t>Details</a:t>
              </a:r>
            </a:p>
          </p:txBody>
        </p:sp>
      </p:grpSp>
      <p:pic>
        <p:nvPicPr>
          <p:cNvPr id="42" name="Picture 41">
            <a:extLst>
              <a:ext uri="{FF2B5EF4-FFF2-40B4-BE49-F238E27FC236}">
                <a16:creationId xmlns:a16="http://schemas.microsoft.com/office/drawing/2014/main" id="{AC35154F-9342-42E3-93D2-C3A34F0784A7}"/>
              </a:ext>
            </a:extLst>
          </p:cNvPr>
          <p:cNvPicPr>
            <a:picLocks noChangeAspect="1"/>
          </p:cNvPicPr>
          <p:nvPr/>
        </p:nvPicPr>
        <p:blipFill>
          <a:blip r:embed="rId11"/>
          <a:stretch>
            <a:fillRect/>
          </a:stretch>
        </p:blipFill>
        <p:spPr>
          <a:xfrm>
            <a:off x="6376718" y="750998"/>
            <a:ext cx="5598644" cy="1395696"/>
          </a:xfrm>
          <a:prstGeom prst="rect">
            <a:avLst/>
          </a:prstGeom>
        </p:spPr>
      </p:pic>
    </p:spTree>
    <p:extLst>
      <p:ext uri="{BB962C8B-B14F-4D97-AF65-F5344CB8AC3E}">
        <p14:creationId xmlns:p14="http://schemas.microsoft.com/office/powerpoint/2010/main" val="73488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315943" y="-22386"/>
            <a:ext cx="11079643"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Discussion</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2115F4DC-02BA-4A06-B02B-570B103EE5CB}"/>
              </a:ext>
            </a:extLst>
          </p:cNvPr>
          <p:cNvPicPr>
            <a:picLocks noChangeAspect="1"/>
          </p:cNvPicPr>
          <p:nvPr/>
        </p:nvPicPr>
        <p:blipFill>
          <a:blip r:embed="rId2"/>
          <a:stretch>
            <a:fillRect/>
          </a:stretch>
        </p:blipFill>
        <p:spPr>
          <a:xfrm>
            <a:off x="6737351" y="4905689"/>
            <a:ext cx="5343015" cy="1879493"/>
          </a:xfrm>
          <a:prstGeom prst="rect">
            <a:avLst/>
          </a:prstGeom>
          <a:ln w="19050">
            <a:solidFill>
              <a:srgbClr val="C00000"/>
            </a:solidFill>
            <a:prstDash val="sysDot"/>
          </a:ln>
        </p:spPr>
      </p:pic>
      <p:pic>
        <p:nvPicPr>
          <p:cNvPr id="8" name="Picture 7">
            <a:extLst>
              <a:ext uri="{FF2B5EF4-FFF2-40B4-BE49-F238E27FC236}">
                <a16:creationId xmlns:a16="http://schemas.microsoft.com/office/drawing/2014/main" id="{8588EB5A-5C0C-4E5C-864F-FEE278FCE86A}"/>
              </a:ext>
            </a:extLst>
          </p:cNvPr>
          <p:cNvPicPr>
            <a:picLocks noChangeAspect="1"/>
          </p:cNvPicPr>
          <p:nvPr/>
        </p:nvPicPr>
        <p:blipFill>
          <a:blip r:embed="rId3"/>
          <a:stretch>
            <a:fillRect/>
          </a:stretch>
        </p:blipFill>
        <p:spPr>
          <a:xfrm>
            <a:off x="6741404" y="205891"/>
            <a:ext cx="5343015" cy="1811729"/>
          </a:xfrm>
          <a:prstGeom prst="rect">
            <a:avLst/>
          </a:prstGeom>
          <a:ln w="19050">
            <a:solidFill>
              <a:srgbClr val="C00000"/>
            </a:solidFill>
            <a:prstDash val="sysDot"/>
          </a:ln>
        </p:spPr>
      </p:pic>
      <p:sp>
        <p:nvSpPr>
          <p:cNvPr id="10" name="TextBox 9">
            <a:extLst>
              <a:ext uri="{FF2B5EF4-FFF2-40B4-BE49-F238E27FC236}">
                <a16:creationId xmlns:a16="http://schemas.microsoft.com/office/drawing/2014/main" id="{D756342A-43F3-4142-A0AD-A65E1882C576}"/>
              </a:ext>
            </a:extLst>
          </p:cNvPr>
          <p:cNvSpPr txBox="1"/>
          <p:nvPr/>
        </p:nvSpPr>
        <p:spPr>
          <a:xfrm>
            <a:off x="315943" y="728562"/>
            <a:ext cx="4903757" cy="6001643"/>
          </a:xfrm>
          <a:prstGeom prst="rect">
            <a:avLst/>
          </a:prstGeom>
          <a:noFill/>
        </p:spPr>
        <p:txBody>
          <a:bodyPr wrap="square">
            <a:spAutoFit/>
          </a:bodyPr>
          <a:lstStyle/>
          <a:p>
            <a:pPr algn="just"/>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As shown in </a:t>
            </a:r>
            <a:r>
              <a:rPr lang="en-US" altLang="zh-CN" sz="16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1</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we can see, low pass filter with higher σ will lead to more blurred images. This is also mean, if we calculate the difference of the original images and filtered images, more details will be shown on the difference images. </a:t>
            </a:r>
          </a:p>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Actually, we get two ways to give a sharpened image. The first one is to add a difference map onto a original image. The second one is using a sharpening filter, like the one I used </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[0, -1, 0],[-1, 5,-1],[0, -1, 0]]. </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These two ways both can sharpen images.</a:t>
            </a:r>
          </a:p>
          <a:p>
            <a:pPr algn="just"/>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As shown in </a:t>
            </a:r>
            <a:r>
              <a:rPr lang="en-US" altLang="zh-CN" sz="16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2</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the histogram is likely to be fitting well with the same corresponding original image. It worth to be noted, the details, are likely to be some kind of noise, and noise can actually flatten the histogram curves (a way to reduce color fault is by adding Gaussian noise). So, the histogram of low pass filtered images are not as flatten and smooth as the original images (and the detail added sharpened images).</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zh-CN" altLang="en-US" sz="16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As shown in </a:t>
            </a:r>
            <a:r>
              <a:rPr lang="en-US" altLang="zh-CN" sz="16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2</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the hybrid images shows, the higher the σ is used on the difference image, more high frequency will be shown on the hybrid images; the lower the σ is used on the low pass base images, more overall graphic will be stayed on the hybrid images.</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1F538E00-F993-4D17-A49A-0990AC39C5DC}"/>
              </a:ext>
            </a:extLst>
          </p:cNvPr>
          <p:cNvSpPr txBox="1"/>
          <p:nvPr/>
        </p:nvSpPr>
        <p:spPr>
          <a:xfrm>
            <a:off x="5562420" y="251069"/>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12" name="TextBox 11">
            <a:extLst>
              <a:ext uri="{FF2B5EF4-FFF2-40B4-BE49-F238E27FC236}">
                <a16:creationId xmlns:a16="http://schemas.microsoft.com/office/drawing/2014/main" id="{0DAD51F0-1BFE-4660-88F5-CD9E0DD4822C}"/>
              </a:ext>
            </a:extLst>
          </p:cNvPr>
          <p:cNvSpPr txBox="1"/>
          <p:nvPr/>
        </p:nvSpPr>
        <p:spPr>
          <a:xfrm>
            <a:off x="5562420" y="2308509"/>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endParaRPr lang="en-US" dirty="0"/>
          </a:p>
        </p:txBody>
      </p:sp>
      <p:sp>
        <p:nvSpPr>
          <p:cNvPr id="13" name="TextBox 12">
            <a:extLst>
              <a:ext uri="{FF2B5EF4-FFF2-40B4-BE49-F238E27FC236}">
                <a16:creationId xmlns:a16="http://schemas.microsoft.com/office/drawing/2014/main" id="{B83708DE-2380-424B-8D0E-11FDCD07928A}"/>
              </a:ext>
            </a:extLst>
          </p:cNvPr>
          <p:cNvSpPr txBox="1"/>
          <p:nvPr/>
        </p:nvSpPr>
        <p:spPr>
          <a:xfrm>
            <a:off x="5562420" y="5062001"/>
            <a:ext cx="1181100" cy="369332"/>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Section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cxnSp>
        <p:nvCxnSpPr>
          <p:cNvPr id="14" name="Straight Connector 13">
            <a:extLst>
              <a:ext uri="{FF2B5EF4-FFF2-40B4-BE49-F238E27FC236}">
                <a16:creationId xmlns:a16="http://schemas.microsoft.com/office/drawing/2014/main" id="{2EA6087A-C5B9-4149-BC8C-BB83C6B59BFB}"/>
              </a:ext>
            </a:extLst>
          </p:cNvPr>
          <p:cNvCxnSpPr>
            <a:cxnSpLocks/>
          </p:cNvCxnSpPr>
          <p:nvPr/>
        </p:nvCxnSpPr>
        <p:spPr>
          <a:xfrm>
            <a:off x="5523050"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8AC61774-0CAA-4566-B346-2A476345636B}"/>
              </a:ext>
            </a:extLst>
          </p:cNvPr>
          <p:cNvPicPr>
            <a:picLocks noChangeAspect="1"/>
          </p:cNvPicPr>
          <p:nvPr/>
        </p:nvPicPr>
        <p:blipFill>
          <a:blip r:embed="rId4"/>
          <a:stretch>
            <a:fillRect/>
          </a:stretch>
        </p:blipFill>
        <p:spPr>
          <a:xfrm>
            <a:off x="6737351" y="2280554"/>
            <a:ext cx="5343013" cy="2420180"/>
          </a:xfrm>
          <a:prstGeom prst="rect">
            <a:avLst/>
          </a:prstGeom>
          <a:ln w="19050">
            <a:solidFill>
              <a:srgbClr val="C00000"/>
            </a:solidFill>
            <a:prstDash val="sysDot"/>
          </a:ln>
        </p:spPr>
      </p:pic>
    </p:spTree>
    <p:extLst>
      <p:ext uri="{BB962C8B-B14F-4D97-AF65-F5344CB8AC3E}">
        <p14:creationId xmlns:p14="http://schemas.microsoft.com/office/powerpoint/2010/main" val="257940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635</Words>
  <Application>Microsoft Office PowerPoint</Application>
  <PresentationFormat>Widescreen</PresentationFormat>
  <Paragraphs>86</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3ds</vt: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25</cp:revision>
  <dcterms:created xsi:type="dcterms:W3CDTF">2022-09-13T19:57:22Z</dcterms:created>
  <dcterms:modified xsi:type="dcterms:W3CDTF">2023-02-01T23:45:58Z</dcterms:modified>
</cp:coreProperties>
</file>